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3" r:id="rId4"/>
    <p:sldId id="264" r:id="rId5"/>
    <p:sldId id="284" r:id="rId6"/>
    <p:sldId id="278" r:id="rId7"/>
    <p:sldId id="280" r:id="rId8"/>
    <p:sldId id="285" r:id="rId9"/>
    <p:sldId id="293" r:id="rId10"/>
    <p:sldId id="281" r:id="rId11"/>
    <p:sldId id="282" r:id="rId12"/>
    <p:sldId id="266" r:id="rId13"/>
    <p:sldId id="267" r:id="rId14"/>
    <p:sldId id="268" r:id="rId15"/>
    <p:sldId id="292" r:id="rId16"/>
    <p:sldId id="269" r:id="rId17"/>
    <p:sldId id="270" r:id="rId18"/>
    <p:sldId id="271" r:id="rId19"/>
    <p:sldId id="283" r:id="rId20"/>
    <p:sldId id="291" r:id="rId21"/>
    <p:sldId id="273" r:id="rId2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904" autoAdjust="0"/>
  </p:normalViewPr>
  <p:slideViewPr>
    <p:cSldViewPr>
      <p:cViewPr varScale="1">
        <p:scale>
          <a:sx n="152" d="100"/>
          <a:sy n="152" d="100"/>
        </p:scale>
        <p:origin x="206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655E593-AB11-47C7-8B5B-208CAD7418E5}" type="datetimeFigureOut">
              <a:rPr lang="zh-CN" altLang="en-US" smtClean="0"/>
              <a:pPr/>
              <a:t>2023/9/1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0" name="矩形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矩形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矩形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直接连接符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直接连接符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矩形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椭圆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椭圆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椭圆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椭圆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椭圆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BC12DCF-51C1-493D-A600-05014B26482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5E593-AB11-47C7-8B5B-208CAD7418E5}" type="datetimeFigureOut">
              <a:rPr lang="zh-CN" altLang="en-US" smtClean="0"/>
              <a:pPr/>
              <a:t>2023/9/1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12DCF-51C1-493D-A600-05014B26482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5E593-AB11-47C7-8B5B-208CAD7418E5}" type="datetimeFigureOut">
              <a:rPr lang="zh-CN" altLang="en-US" smtClean="0"/>
              <a:pPr/>
              <a:t>2023/9/1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12DCF-51C1-493D-A600-05014B26482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655E593-AB11-47C7-8B5B-208CAD7418E5}" type="datetimeFigureOut">
              <a:rPr lang="zh-CN" altLang="en-US" smtClean="0"/>
              <a:pPr/>
              <a:t>2023/9/1</a:t>
            </a:fld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BC12DCF-51C1-493D-A600-05014B264822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655E593-AB11-47C7-8B5B-208CAD7418E5}" type="datetimeFigureOut">
              <a:rPr lang="zh-CN" altLang="en-US" smtClean="0"/>
              <a:pPr/>
              <a:t>2023/9/1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矩形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接连接符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直接连接符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直接连接符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矩形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椭圆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椭圆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椭圆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椭圆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椭圆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直接连接符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BC12DCF-51C1-493D-A600-05014B26482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5E593-AB11-47C7-8B5B-208CAD7418E5}" type="datetimeFigureOut">
              <a:rPr lang="zh-CN" altLang="en-US" smtClean="0"/>
              <a:pPr/>
              <a:t>2023/9/1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12DCF-51C1-493D-A600-05014B264822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5E593-AB11-47C7-8B5B-208CAD7418E5}" type="datetimeFigureOut">
              <a:rPr lang="zh-CN" altLang="en-US" smtClean="0"/>
              <a:pPr/>
              <a:t>2023/9/1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12DCF-51C1-493D-A600-05014B264822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655E593-AB11-47C7-8B5B-208CAD7418E5}" type="datetimeFigureOut">
              <a:rPr lang="zh-CN" altLang="en-US" smtClean="0"/>
              <a:pPr/>
              <a:t>2023/9/1</a:t>
            </a:fld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BC12DCF-51C1-493D-A600-05014B264822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5E593-AB11-47C7-8B5B-208CAD7418E5}" type="datetimeFigureOut">
              <a:rPr lang="zh-CN" altLang="en-US" smtClean="0"/>
              <a:pPr/>
              <a:t>2023/9/1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12DCF-51C1-493D-A600-05014B26482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接连接符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接连接符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椭圆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内容占位符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655E593-AB11-47C7-8B5B-208CAD7418E5}" type="datetimeFigureOut">
              <a:rPr lang="zh-CN" altLang="en-US" smtClean="0"/>
              <a:pPr/>
              <a:t>2023/9/1</a:t>
            </a:fld>
            <a:endParaRPr lang="zh-CN" altLang="en-US"/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BC12DCF-51C1-493D-A600-05014B264822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3" name="页脚占位符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椭圆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zh-CN" altLang="en-US"/>
              <a:t>单击图标添加图片</a:t>
            </a:r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10" name="直接连接符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矩形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直接连接符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日期占位符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655E593-AB11-47C7-8B5B-208CAD7418E5}" type="datetimeFigureOut">
              <a:rPr lang="zh-CN" altLang="en-US" smtClean="0"/>
              <a:pPr/>
              <a:t>2023/9/1</a:t>
            </a:fld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BC12DCF-51C1-493D-A600-05014B264822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  <a:p>
            <a:pPr lvl="1" eaLnBrk="1" latinLnBrk="0" hangingPunct="1"/>
            <a:r>
              <a:rPr kumimoji="0" lang="zh-CN" altLang="en-US"/>
              <a:t>第二级</a:t>
            </a:r>
          </a:p>
          <a:p>
            <a:pPr lvl="2" eaLnBrk="1" latinLnBrk="0" hangingPunct="1"/>
            <a:r>
              <a:rPr kumimoji="0" lang="zh-CN" altLang="en-US"/>
              <a:t>第三级</a:t>
            </a:r>
          </a:p>
          <a:p>
            <a:pPr lvl="3" eaLnBrk="1" latinLnBrk="0" hangingPunct="1"/>
            <a:r>
              <a:rPr kumimoji="0" lang="zh-CN" altLang="en-US"/>
              <a:t>第四级</a:t>
            </a:r>
          </a:p>
          <a:p>
            <a:pPr lvl="4" eaLnBrk="1" latinLnBrk="0" hangingPunct="1"/>
            <a:r>
              <a:rPr kumimoji="0" lang="zh-CN" altLang="en-US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655E593-AB11-47C7-8B5B-208CAD7418E5}" type="datetimeFigureOut">
              <a:rPr lang="zh-CN" altLang="en-US" smtClean="0"/>
              <a:pPr/>
              <a:t>2023/9/1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矩形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椭圆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BC12DCF-51C1-493D-A600-05014B26482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zh-CN" altLang="en-US" sz="5400" dirty="0">
                <a:ln w="9525">
                  <a:noFill/>
                  <a:round/>
                  <a:headEnd/>
                  <a:tailEnd/>
                </a:ln>
                <a:effectLst>
                  <a:outerShdw dist="35921" dir="2700000" algn="ctr" rotWithShape="0">
                    <a:schemeClr val="bg1">
                      <a:alpha val="79999"/>
                    </a:schemeClr>
                  </a:outerShdw>
                </a:effectLst>
                <a:latin typeface="黑体"/>
                <a:ea typeface="黑体"/>
              </a:rPr>
              <a:t>北京大学</a:t>
            </a:r>
            <a:r>
              <a:rPr lang="en-US" altLang="zh-CN" sz="5400" dirty="0">
                <a:ln w="9525">
                  <a:noFill/>
                  <a:round/>
                  <a:headEnd/>
                  <a:tailEnd/>
                </a:ln>
                <a:effectLst>
                  <a:outerShdw dist="35921" dir="2700000" algn="ctr" rotWithShape="0">
                    <a:schemeClr val="bg1">
                      <a:alpha val="79999"/>
                    </a:schemeClr>
                  </a:outerShdw>
                </a:effectLst>
                <a:latin typeface="黑体"/>
                <a:ea typeface="黑体"/>
              </a:rPr>
              <a:t/>
            </a:r>
            <a:br>
              <a:rPr lang="en-US" altLang="zh-CN" sz="5400" dirty="0">
                <a:ln w="9525">
                  <a:noFill/>
                  <a:round/>
                  <a:headEnd/>
                  <a:tailEnd/>
                </a:ln>
                <a:effectLst>
                  <a:outerShdw dist="35921" dir="2700000" algn="ctr" rotWithShape="0">
                    <a:schemeClr val="bg1">
                      <a:alpha val="79999"/>
                    </a:schemeClr>
                  </a:outerShdw>
                </a:effectLst>
                <a:latin typeface="黑体"/>
                <a:ea typeface="黑体"/>
              </a:rPr>
            </a:br>
            <a:r>
              <a:rPr lang="zh-CN" altLang="en-US" sz="5400" dirty="0">
                <a:ln w="9525">
                  <a:noFill/>
                  <a:round/>
                  <a:headEnd/>
                  <a:tailEnd/>
                </a:ln>
                <a:effectLst>
                  <a:outerShdw dist="35921" dir="2700000" algn="ctr" rotWithShape="0">
                    <a:schemeClr val="bg1">
                      <a:alpha val="79999"/>
                    </a:schemeClr>
                  </a:outerShdw>
                </a:effectLst>
                <a:latin typeface="黑体"/>
                <a:ea typeface="黑体"/>
              </a:rPr>
              <a:t>大学英语课程介绍</a:t>
            </a:r>
            <a:endParaRPr lang="zh-CN" altLang="en-US" sz="54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just">
              <a:defRPr/>
            </a:pPr>
            <a:r>
              <a:rPr lang="zh-CN" altLang="en-US" sz="2800" dirty="0">
                <a:ln w="9525">
                  <a:noFill/>
                  <a:round/>
                  <a:headEnd/>
                  <a:tailEnd/>
                </a:ln>
                <a:effectLst>
                  <a:outerShdw dist="17961" dir="2700000" algn="ctr" rotWithShape="0">
                    <a:schemeClr val="bg1"/>
                  </a:outerShdw>
                </a:effectLst>
                <a:latin typeface="黑体"/>
                <a:ea typeface="黑体"/>
              </a:rPr>
              <a:t>大学英语教研室</a:t>
            </a:r>
            <a:endParaRPr lang="en-US" altLang="zh-CN" sz="2800" dirty="0">
              <a:ln w="9525">
                <a:noFill/>
                <a:round/>
                <a:headEnd/>
                <a:tailEnd/>
              </a:ln>
              <a:effectLst>
                <a:outerShdw dist="17961" dir="2700000" algn="ctr" rotWithShape="0">
                  <a:schemeClr val="bg1"/>
                </a:outerShdw>
              </a:effectLst>
              <a:latin typeface="黑体"/>
              <a:ea typeface="黑体"/>
            </a:endParaRPr>
          </a:p>
          <a:p>
            <a:pPr algn="just">
              <a:defRPr/>
            </a:pPr>
            <a:r>
              <a:rPr lang="en-US" altLang="zh-CN" sz="2800" dirty="0">
                <a:ln w="9525">
                  <a:noFill/>
                  <a:round/>
                  <a:headEnd/>
                  <a:tailEnd/>
                </a:ln>
                <a:effectLst>
                  <a:outerShdw dist="17961" dir="2700000" algn="ctr" rotWithShape="0">
                    <a:schemeClr val="bg1"/>
                  </a:outerShdw>
                </a:effectLst>
                <a:latin typeface="黑体"/>
                <a:ea typeface="黑体"/>
              </a:rPr>
              <a:t>2023</a:t>
            </a:r>
            <a:r>
              <a:rPr lang="zh-CN" altLang="en-US" sz="2800" dirty="0">
                <a:ln w="9525">
                  <a:noFill/>
                  <a:round/>
                  <a:headEnd/>
                  <a:tailEnd/>
                </a:ln>
                <a:effectLst>
                  <a:outerShdw dist="17961" dir="2700000" algn="ctr" rotWithShape="0">
                    <a:schemeClr val="bg1"/>
                  </a:outerShdw>
                </a:effectLst>
                <a:latin typeface="黑体"/>
                <a:ea typeface="黑体"/>
              </a:rPr>
              <a:t>年</a:t>
            </a:r>
            <a:r>
              <a:rPr lang="en-US" altLang="zh-CN" sz="2800" dirty="0">
                <a:ln w="9525">
                  <a:noFill/>
                  <a:round/>
                  <a:headEnd/>
                  <a:tailEnd/>
                </a:ln>
                <a:effectLst>
                  <a:outerShdw dist="17961" dir="2700000" algn="ctr" rotWithShape="0">
                    <a:schemeClr val="bg1"/>
                  </a:outerShdw>
                </a:effectLst>
                <a:latin typeface="黑体"/>
                <a:ea typeface="黑体"/>
              </a:rPr>
              <a:t>9</a:t>
            </a:r>
            <a:r>
              <a:rPr lang="zh-CN" altLang="en-US" sz="2800" dirty="0">
                <a:ln w="9525">
                  <a:noFill/>
                  <a:round/>
                  <a:headEnd/>
                  <a:tailEnd/>
                </a:ln>
                <a:effectLst>
                  <a:outerShdw dist="17961" dir="2700000" algn="ctr" rotWithShape="0">
                    <a:schemeClr val="bg1"/>
                  </a:outerShdw>
                </a:effectLst>
                <a:latin typeface="黑体"/>
                <a:ea typeface="黑体"/>
              </a:rPr>
              <a:t>月</a:t>
            </a:r>
            <a:endParaRPr lang="zh-CN" altLang="en-US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b="1" dirty="0"/>
              <a:t>A</a:t>
            </a:r>
            <a:r>
              <a:rPr lang="zh-CN" altLang="en-US" sz="3200" b="1" dirty="0"/>
              <a:t>级课程（</a:t>
            </a:r>
            <a:r>
              <a:rPr lang="en-US" altLang="zh-CN" sz="3200" b="1" dirty="0"/>
              <a:t>3</a:t>
            </a:r>
            <a:r>
              <a:rPr lang="zh-CN" altLang="zh-CN" sz="3200" b="1" dirty="0"/>
              <a:t>门课</a:t>
            </a:r>
            <a:r>
              <a:rPr lang="en-US" altLang="zh-CN" sz="3200" b="1" dirty="0"/>
              <a:t>22</a:t>
            </a:r>
            <a:r>
              <a:rPr lang="zh-CN" altLang="zh-CN" sz="3200" b="1" dirty="0"/>
              <a:t>个班</a:t>
            </a:r>
            <a:r>
              <a:rPr lang="zh-CN" altLang="en-US" sz="3200" b="1" dirty="0"/>
              <a:t>）</a:t>
            </a:r>
          </a:p>
        </p:txBody>
      </p:sp>
      <p:sp>
        <p:nvSpPr>
          <p:cNvPr id="1331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zh-CN" altLang="zh-CN" sz="2800" dirty="0"/>
              <a:t>英语阅读</a:t>
            </a:r>
            <a:r>
              <a:rPr lang="zh-CN" altLang="en-US" sz="2800" dirty="0"/>
              <a:t>（</a:t>
            </a:r>
            <a:r>
              <a:rPr lang="en-US" altLang="zh-CN" sz="2800" dirty="0"/>
              <a:t>11</a:t>
            </a:r>
            <a:r>
              <a:rPr lang="zh-CN" altLang="en-US" sz="2800" dirty="0"/>
              <a:t>个班）</a:t>
            </a:r>
            <a:endParaRPr lang="zh-CN" altLang="zh-CN" sz="2800" dirty="0"/>
          </a:p>
          <a:p>
            <a:pPr>
              <a:buFont typeface="Wingdings" pitchFamily="2" charset="2"/>
              <a:buNone/>
            </a:pPr>
            <a:r>
              <a:rPr lang="zh-CN" altLang="zh-CN" sz="2800" dirty="0"/>
              <a:t>英语听说</a:t>
            </a:r>
            <a:r>
              <a:rPr lang="zh-CN" altLang="en-US" sz="2800" dirty="0"/>
              <a:t>（</a:t>
            </a:r>
            <a:r>
              <a:rPr lang="en-US" altLang="zh-CN" sz="2800" dirty="0"/>
              <a:t>7</a:t>
            </a:r>
            <a:r>
              <a:rPr lang="zh-CN" altLang="en-US" sz="2800" dirty="0"/>
              <a:t>个班）</a:t>
            </a:r>
            <a:r>
              <a:rPr lang="en-US" altLang="zh-CN" sz="2800" dirty="0"/>
              <a:t>	</a:t>
            </a:r>
            <a:endParaRPr lang="zh-CN" altLang="zh-CN" sz="2800" dirty="0"/>
          </a:p>
          <a:p>
            <a:pPr>
              <a:buNone/>
            </a:pPr>
            <a:r>
              <a:rPr lang="zh-CN" altLang="zh-CN" sz="2800" dirty="0"/>
              <a:t>实用基础英语写作</a:t>
            </a:r>
            <a:r>
              <a:rPr lang="zh-CN" altLang="en-US" sz="2800" dirty="0"/>
              <a:t>（</a:t>
            </a:r>
            <a:r>
              <a:rPr lang="en-US" altLang="zh-CN" sz="2800" dirty="0"/>
              <a:t>4</a:t>
            </a:r>
            <a:r>
              <a:rPr lang="zh-CN" altLang="zh-CN" sz="2800" dirty="0"/>
              <a:t>个班</a:t>
            </a:r>
            <a:r>
              <a:rPr lang="zh-CN" altLang="en-US" sz="2800" dirty="0"/>
              <a:t>）</a:t>
            </a:r>
            <a:endParaRPr lang="en-US" altLang="zh-CN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r>
              <a:rPr lang="en-US" altLang="zh-CN" sz="3200" b="1" dirty="0"/>
              <a:t>B</a:t>
            </a:r>
            <a:r>
              <a:rPr lang="zh-CN" altLang="en-US" sz="3200" b="1" dirty="0"/>
              <a:t>级课程（</a:t>
            </a:r>
            <a:r>
              <a:rPr lang="en-US" altLang="zh-CN" sz="3200" b="1" dirty="0"/>
              <a:t>17</a:t>
            </a:r>
            <a:r>
              <a:rPr lang="zh-CN" altLang="zh-CN" sz="3200" b="1" dirty="0"/>
              <a:t>门课</a:t>
            </a:r>
            <a:r>
              <a:rPr lang="en-US" altLang="zh-CN" sz="3200" b="1" dirty="0"/>
              <a:t>65</a:t>
            </a:r>
            <a:r>
              <a:rPr lang="zh-CN" altLang="zh-CN" sz="3200" b="1" dirty="0"/>
              <a:t>个班</a:t>
            </a:r>
            <a:r>
              <a:rPr lang="zh-CN" altLang="en-US" sz="3200" b="1" dirty="0"/>
              <a:t>）</a:t>
            </a:r>
          </a:p>
        </p:txBody>
      </p:sp>
      <p:sp>
        <p:nvSpPr>
          <p:cNvPr id="14339" name="内容占位符 2"/>
          <p:cNvSpPr>
            <a:spLocks noGrp="1"/>
          </p:cNvSpPr>
          <p:nvPr>
            <p:ph idx="1"/>
          </p:nvPr>
        </p:nvSpPr>
        <p:spPr>
          <a:xfrm>
            <a:off x="251521" y="1124744"/>
            <a:ext cx="8892480" cy="487600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zh-CN" altLang="zh-CN" dirty="0"/>
              <a:t>美国文化概览</a:t>
            </a:r>
            <a:r>
              <a:rPr lang="zh-CN" altLang="en-US" dirty="0"/>
              <a:t>（</a:t>
            </a:r>
            <a:r>
              <a:rPr lang="en-US" altLang="zh-CN" dirty="0"/>
              <a:t>8</a:t>
            </a:r>
            <a:r>
              <a:rPr lang="zh-CN" altLang="zh-CN" dirty="0"/>
              <a:t>个班</a:t>
            </a:r>
            <a:r>
              <a:rPr lang="zh-CN" altLang="en-US" dirty="0"/>
              <a:t>）</a:t>
            </a:r>
            <a:r>
              <a:rPr lang="en-US" altLang="zh-CN" dirty="0"/>
              <a:t>            </a:t>
            </a:r>
            <a:r>
              <a:rPr lang="zh-CN" altLang="zh-CN" dirty="0"/>
              <a:t>高级英语听说</a:t>
            </a:r>
            <a:r>
              <a:rPr lang="zh-CN" altLang="en-US" dirty="0"/>
              <a:t>（</a:t>
            </a:r>
            <a:r>
              <a:rPr lang="en-US" altLang="zh-CN" dirty="0"/>
              <a:t> 4</a:t>
            </a:r>
            <a:r>
              <a:rPr lang="zh-CN" altLang="zh-CN" dirty="0"/>
              <a:t>个班</a:t>
            </a:r>
            <a:r>
              <a:rPr lang="zh-CN" altLang="en-US" dirty="0"/>
              <a:t>）</a:t>
            </a:r>
            <a:endParaRPr lang="en-US" altLang="zh-CN" dirty="0"/>
          </a:p>
          <a:p>
            <a:pPr>
              <a:buNone/>
            </a:pPr>
            <a:r>
              <a:rPr lang="zh-CN" altLang="zh-CN" dirty="0"/>
              <a:t>高级英语阅读</a:t>
            </a:r>
            <a:r>
              <a:rPr lang="zh-CN" altLang="en-US" dirty="0"/>
              <a:t>（</a:t>
            </a:r>
            <a:r>
              <a:rPr lang="en-US" altLang="zh-CN" dirty="0"/>
              <a:t> 4</a:t>
            </a:r>
            <a:r>
              <a:rPr lang="zh-CN" altLang="zh-CN" dirty="0"/>
              <a:t>个班</a:t>
            </a:r>
            <a:r>
              <a:rPr lang="zh-CN" altLang="en-US" dirty="0"/>
              <a:t>）</a:t>
            </a:r>
            <a:r>
              <a:rPr lang="en-US" altLang="zh-CN" dirty="0"/>
              <a:t>	      </a:t>
            </a:r>
            <a:r>
              <a:rPr lang="zh-CN" altLang="zh-CN" dirty="0"/>
              <a:t>高级英语写作</a:t>
            </a:r>
            <a:r>
              <a:rPr lang="zh-CN" altLang="en-US" dirty="0"/>
              <a:t>（</a:t>
            </a:r>
            <a:r>
              <a:rPr lang="en-US" altLang="zh-CN" dirty="0"/>
              <a:t> 4</a:t>
            </a:r>
            <a:r>
              <a:rPr lang="zh-CN" altLang="zh-CN" dirty="0"/>
              <a:t>个班</a:t>
            </a:r>
            <a:r>
              <a:rPr lang="zh-CN" altLang="en-US" dirty="0"/>
              <a:t>）</a:t>
            </a:r>
            <a:r>
              <a:rPr lang="en-US" altLang="zh-CN" dirty="0"/>
              <a:t>	</a:t>
            </a:r>
          </a:p>
          <a:p>
            <a:pPr>
              <a:buNone/>
            </a:pPr>
            <a:r>
              <a:rPr lang="zh-CN" altLang="zh-CN" dirty="0"/>
              <a:t>高级英语口语</a:t>
            </a:r>
            <a:r>
              <a:rPr lang="zh-CN" altLang="en-US" dirty="0"/>
              <a:t>（</a:t>
            </a:r>
            <a:r>
              <a:rPr lang="en-US" altLang="zh-CN" dirty="0"/>
              <a:t> 6</a:t>
            </a:r>
            <a:r>
              <a:rPr lang="zh-CN" altLang="zh-CN" dirty="0"/>
              <a:t>个班</a:t>
            </a:r>
            <a:r>
              <a:rPr lang="zh-CN" altLang="en-US" dirty="0"/>
              <a:t>）</a:t>
            </a:r>
            <a:r>
              <a:rPr lang="en-US" altLang="zh-CN" dirty="0"/>
              <a:t>	      </a:t>
            </a:r>
            <a:r>
              <a:rPr lang="zh-CN" altLang="en-US" sz="2000" dirty="0"/>
              <a:t>美国英语语音与听说词汇 （</a:t>
            </a:r>
            <a:r>
              <a:rPr lang="en-US" altLang="zh-CN" sz="2000" dirty="0"/>
              <a:t>3</a:t>
            </a:r>
            <a:r>
              <a:rPr lang="zh-CN" altLang="zh-CN" sz="2000" dirty="0"/>
              <a:t>个班</a:t>
            </a:r>
            <a:r>
              <a:rPr lang="zh-CN" altLang="en-US" sz="2000" dirty="0"/>
              <a:t>）</a:t>
            </a:r>
            <a:endParaRPr lang="en-US" altLang="zh-CN" sz="2000" dirty="0"/>
          </a:p>
          <a:p>
            <a:pPr>
              <a:buNone/>
            </a:pPr>
            <a:r>
              <a:rPr lang="zh-CN" altLang="zh-CN" dirty="0"/>
              <a:t>英语名著与电影</a:t>
            </a:r>
            <a:r>
              <a:rPr lang="zh-CN" altLang="en-US" dirty="0"/>
              <a:t>（</a:t>
            </a:r>
            <a:r>
              <a:rPr lang="en-US" altLang="zh-CN" dirty="0"/>
              <a:t> 4</a:t>
            </a:r>
            <a:r>
              <a:rPr lang="zh-CN" altLang="zh-CN" dirty="0"/>
              <a:t>个班</a:t>
            </a:r>
            <a:r>
              <a:rPr lang="zh-CN" altLang="en-US" dirty="0"/>
              <a:t>）</a:t>
            </a:r>
            <a:r>
              <a:rPr lang="en-US" altLang="zh-CN" dirty="0"/>
              <a:t>	      </a:t>
            </a:r>
            <a:r>
              <a:rPr lang="zh-CN" altLang="zh-CN" dirty="0"/>
              <a:t>英美戏剧和电影</a:t>
            </a:r>
            <a:r>
              <a:rPr lang="zh-CN" altLang="en-US" dirty="0"/>
              <a:t>（</a:t>
            </a:r>
            <a:r>
              <a:rPr lang="en-US" altLang="zh-CN" dirty="0"/>
              <a:t>4</a:t>
            </a:r>
            <a:r>
              <a:rPr lang="zh-CN" altLang="zh-CN" dirty="0"/>
              <a:t>个班</a:t>
            </a:r>
            <a:r>
              <a:rPr lang="zh-CN" altLang="en-US" dirty="0"/>
              <a:t>）</a:t>
            </a:r>
            <a:endParaRPr lang="en-US" altLang="zh-CN" dirty="0"/>
          </a:p>
          <a:p>
            <a:pPr>
              <a:buNone/>
            </a:pPr>
            <a:r>
              <a:rPr lang="zh-CN" altLang="zh-CN" dirty="0"/>
              <a:t>美国短篇小说与电影</a:t>
            </a:r>
            <a:r>
              <a:rPr lang="zh-CN" altLang="en-US" dirty="0"/>
              <a:t>（</a:t>
            </a:r>
            <a:r>
              <a:rPr lang="en-US" altLang="zh-CN" dirty="0"/>
              <a:t>2</a:t>
            </a:r>
            <a:r>
              <a:rPr lang="zh-CN" altLang="zh-CN" dirty="0"/>
              <a:t>个班</a:t>
            </a:r>
            <a:r>
              <a:rPr lang="zh-CN" altLang="en-US" dirty="0"/>
              <a:t>）</a:t>
            </a:r>
            <a:r>
              <a:rPr lang="zh-CN" altLang="zh-CN" dirty="0"/>
              <a:t>英语词汇与英美文化</a:t>
            </a:r>
            <a:r>
              <a:rPr lang="zh-CN" altLang="en-US" dirty="0"/>
              <a:t>（</a:t>
            </a:r>
            <a:r>
              <a:rPr lang="en-US" altLang="zh-CN" dirty="0"/>
              <a:t> 4</a:t>
            </a:r>
            <a:r>
              <a:rPr lang="zh-CN" altLang="zh-CN" dirty="0"/>
              <a:t>个班</a:t>
            </a:r>
            <a:r>
              <a:rPr lang="zh-CN" altLang="en-US" dirty="0"/>
              <a:t>）</a:t>
            </a:r>
            <a:endParaRPr lang="en-US" altLang="zh-CN" dirty="0"/>
          </a:p>
          <a:p>
            <a:pPr>
              <a:buNone/>
            </a:pPr>
            <a:r>
              <a:rPr lang="zh-CN" altLang="zh-CN" dirty="0"/>
              <a:t>影视中的英美文化</a:t>
            </a:r>
            <a:r>
              <a:rPr lang="zh-CN" altLang="en-US" dirty="0"/>
              <a:t>（</a:t>
            </a:r>
            <a:r>
              <a:rPr lang="en-US" altLang="zh-CN" dirty="0"/>
              <a:t> 4</a:t>
            </a:r>
            <a:r>
              <a:rPr lang="zh-CN" altLang="zh-CN" dirty="0"/>
              <a:t>个班</a:t>
            </a:r>
            <a:r>
              <a:rPr lang="zh-CN" altLang="en-US" dirty="0"/>
              <a:t>）   英美报刊选读（</a:t>
            </a:r>
            <a:r>
              <a:rPr lang="en-US" altLang="zh-CN" dirty="0"/>
              <a:t>2</a:t>
            </a:r>
            <a:r>
              <a:rPr lang="zh-CN" altLang="en-US" dirty="0"/>
              <a:t>个班）</a:t>
            </a:r>
            <a:endParaRPr lang="en-US" altLang="zh-CN" dirty="0"/>
          </a:p>
          <a:p>
            <a:pPr>
              <a:buNone/>
            </a:pPr>
            <a:r>
              <a:rPr lang="zh-CN" altLang="zh-CN" dirty="0"/>
              <a:t>当代英美纪录片中的中国文化和社会</a:t>
            </a:r>
            <a:r>
              <a:rPr lang="zh-CN" altLang="en-US" dirty="0"/>
              <a:t>（</a:t>
            </a:r>
            <a:r>
              <a:rPr lang="en-US" altLang="zh-CN" dirty="0"/>
              <a:t>2</a:t>
            </a:r>
            <a:r>
              <a:rPr lang="zh-CN" altLang="zh-CN" dirty="0"/>
              <a:t>个班</a:t>
            </a:r>
            <a:r>
              <a:rPr lang="zh-CN" altLang="en-US" dirty="0"/>
              <a:t>）</a:t>
            </a:r>
            <a:endParaRPr lang="en-US" altLang="zh-CN" dirty="0"/>
          </a:p>
          <a:p>
            <a:pPr>
              <a:buNone/>
            </a:pPr>
            <a:r>
              <a:rPr lang="zh-CN" altLang="zh-CN" dirty="0"/>
              <a:t>汉英翻译理论与实践</a:t>
            </a:r>
            <a:r>
              <a:rPr lang="zh-CN" altLang="en-US" dirty="0"/>
              <a:t>（</a:t>
            </a:r>
            <a:r>
              <a:rPr lang="en-US" altLang="zh-CN" dirty="0"/>
              <a:t>4</a:t>
            </a:r>
            <a:r>
              <a:rPr lang="zh-CN" altLang="zh-CN" dirty="0"/>
              <a:t>个班</a:t>
            </a:r>
            <a:r>
              <a:rPr lang="zh-CN" altLang="en-US" dirty="0"/>
              <a:t>）</a:t>
            </a:r>
            <a:endParaRPr lang="en-US" altLang="zh-CN" dirty="0"/>
          </a:p>
          <a:p>
            <a:pPr>
              <a:buNone/>
            </a:pPr>
            <a:r>
              <a:rPr lang="zh-CN" altLang="zh-CN" dirty="0"/>
              <a:t>博雅英语阅读</a:t>
            </a:r>
            <a:r>
              <a:rPr lang="zh-CN" altLang="en-US" dirty="0"/>
              <a:t>（</a:t>
            </a:r>
            <a:r>
              <a:rPr lang="en-US" altLang="zh-CN" dirty="0"/>
              <a:t> 4</a:t>
            </a:r>
            <a:r>
              <a:rPr lang="zh-CN" altLang="zh-CN" dirty="0"/>
              <a:t>个班</a:t>
            </a:r>
            <a:r>
              <a:rPr lang="zh-CN" altLang="en-US" dirty="0"/>
              <a:t>）</a:t>
            </a:r>
            <a:endParaRPr lang="en-US" altLang="zh-CN" dirty="0"/>
          </a:p>
          <a:p>
            <a:pPr>
              <a:buNone/>
            </a:pPr>
            <a:r>
              <a:rPr lang="zh-CN" altLang="en-US" dirty="0"/>
              <a:t>英语创意表述</a:t>
            </a:r>
            <a:r>
              <a:rPr lang="en-US" altLang="zh-CN" dirty="0"/>
              <a:t>-TED</a:t>
            </a:r>
            <a:r>
              <a:rPr lang="zh-CN" altLang="en-US" dirty="0"/>
              <a:t>演讲视听说（</a:t>
            </a:r>
            <a:r>
              <a:rPr lang="en-US" altLang="zh-CN" dirty="0"/>
              <a:t>4</a:t>
            </a:r>
            <a:r>
              <a:rPr lang="zh-CN" altLang="en-US" dirty="0"/>
              <a:t>个班）</a:t>
            </a:r>
            <a:endParaRPr lang="en-US" altLang="zh-CN" dirty="0"/>
          </a:p>
          <a:p>
            <a:pPr>
              <a:buNone/>
            </a:pPr>
            <a:r>
              <a:rPr lang="zh-CN" altLang="zh-CN" dirty="0"/>
              <a:t>希腊罗马神话赏析</a:t>
            </a:r>
            <a:r>
              <a:rPr lang="zh-CN" altLang="en-US" dirty="0"/>
              <a:t>（</a:t>
            </a:r>
            <a:r>
              <a:rPr lang="en-US" altLang="zh-CN" dirty="0"/>
              <a:t>2</a:t>
            </a:r>
            <a:r>
              <a:rPr lang="zh-CN" altLang="en-US" dirty="0"/>
              <a:t>个班）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/>
          </a:bodyPr>
          <a:lstStyle/>
          <a:p>
            <a:r>
              <a:rPr lang="en-US" altLang="zh-CN" sz="3200" b="1" dirty="0"/>
              <a:t>C</a:t>
            </a:r>
            <a:r>
              <a:rPr lang="zh-CN" altLang="en-US" sz="3200" b="1" dirty="0"/>
              <a:t>级课程（</a:t>
            </a:r>
            <a:r>
              <a:rPr lang="en-US" altLang="zh-CN" sz="3200" b="1" dirty="0"/>
              <a:t>21</a:t>
            </a:r>
            <a:r>
              <a:rPr lang="zh-CN" altLang="zh-CN" sz="3200" b="1" dirty="0"/>
              <a:t>门课</a:t>
            </a:r>
            <a:r>
              <a:rPr lang="en-US" altLang="zh-CN" sz="3200" b="1" dirty="0"/>
              <a:t>71</a:t>
            </a:r>
            <a:r>
              <a:rPr lang="zh-CN" altLang="zh-CN" sz="3200" b="1" dirty="0"/>
              <a:t>个班</a:t>
            </a:r>
            <a:r>
              <a:rPr lang="zh-CN" altLang="en-US" sz="3200" b="1" dirty="0"/>
              <a:t>）</a:t>
            </a:r>
          </a:p>
        </p:txBody>
      </p:sp>
      <p:sp>
        <p:nvSpPr>
          <p:cNvPr id="15363" name="内容占位符 2"/>
          <p:cNvSpPr>
            <a:spLocks noGrp="1"/>
          </p:cNvSpPr>
          <p:nvPr>
            <p:ph idx="1"/>
          </p:nvPr>
        </p:nvSpPr>
        <p:spPr>
          <a:xfrm>
            <a:off x="457200" y="908720"/>
            <a:ext cx="7931224" cy="583264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zh-CN" altLang="zh-CN" dirty="0"/>
              <a:t>美国重要历史文献选读</a:t>
            </a:r>
            <a:r>
              <a:rPr lang="zh-CN" altLang="en-US" dirty="0"/>
              <a:t>（</a:t>
            </a:r>
            <a:r>
              <a:rPr lang="en-US" altLang="zh-CN" dirty="0"/>
              <a:t> 4</a:t>
            </a:r>
            <a:r>
              <a:rPr lang="zh-CN" altLang="zh-CN" dirty="0"/>
              <a:t>个班</a:t>
            </a:r>
            <a:r>
              <a:rPr lang="zh-CN" altLang="en-US" dirty="0"/>
              <a:t>）</a:t>
            </a:r>
            <a:r>
              <a:rPr lang="en-US" altLang="zh-CN" dirty="0"/>
              <a:t>	</a:t>
            </a:r>
          </a:p>
          <a:p>
            <a:pPr>
              <a:buNone/>
            </a:pPr>
            <a:r>
              <a:rPr lang="zh-CN" altLang="en-US" dirty="0"/>
              <a:t>西方古典文化：影视与文本（</a:t>
            </a:r>
            <a:r>
              <a:rPr lang="en-US" altLang="zh-CN" dirty="0"/>
              <a:t> 3</a:t>
            </a:r>
            <a:r>
              <a:rPr lang="zh-CN" altLang="zh-CN" dirty="0"/>
              <a:t>个班</a:t>
            </a:r>
            <a:r>
              <a:rPr lang="zh-CN" altLang="en-US" dirty="0"/>
              <a:t>）</a:t>
            </a:r>
            <a:endParaRPr lang="en-US" altLang="zh-CN" dirty="0"/>
          </a:p>
          <a:p>
            <a:pPr>
              <a:buNone/>
            </a:pPr>
            <a:r>
              <a:rPr lang="zh-CN" altLang="en-US" dirty="0"/>
              <a:t>英国现代诗歌 （</a:t>
            </a:r>
            <a:r>
              <a:rPr lang="en-US" altLang="zh-CN" dirty="0"/>
              <a:t> 4</a:t>
            </a:r>
            <a:r>
              <a:rPr lang="zh-CN" altLang="zh-CN" dirty="0"/>
              <a:t>个班</a:t>
            </a:r>
            <a:r>
              <a:rPr lang="zh-CN" altLang="en-US" dirty="0"/>
              <a:t>）</a:t>
            </a:r>
            <a:r>
              <a:rPr lang="en-US" altLang="zh-CN" dirty="0"/>
              <a:t>		</a:t>
            </a:r>
          </a:p>
          <a:p>
            <a:pPr>
              <a:buNone/>
            </a:pPr>
            <a:r>
              <a:rPr lang="zh-CN" altLang="zh-CN" dirty="0"/>
              <a:t>语言、文化与交际</a:t>
            </a:r>
            <a:r>
              <a:rPr lang="zh-CN" altLang="en-US" dirty="0"/>
              <a:t>（</a:t>
            </a:r>
            <a:r>
              <a:rPr lang="en-US" altLang="zh-CN" dirty="0"/>
              <a:t> 2</a:t>
            </a:r>
            <a:r>
              <a:rPr lang="zh-CN" altLang="zh-CN" dirty="0"/>
              <a:t>个班</a:t>
            </a:r>
            <a:r>
              <a:rPr lang="zh-CN" altLang="en-US" dirty="0"/>
              <a:t>）</a:t>
            </a:r>
            <a:endParaRPr lang="en-US" altLang="zh-CN" dirty="0"/>
          </a:p>
          <a:p>
            <a:pPr>
              <a:buNone/>
            </a:pPr>
            <a:r>
              <a:rPr lang="zh-CN" altLang="zh-CN" dirty="0"/>
              <a:t>英语非虚构作品中的近当代中国社会与文化</a:t>
            </a:r>
            <a:r>
              <a:rPr lang="zh-CN" altLang="en-US" dirty="0"/>
              <a:t>（</a:t>
            </a:r>
            <a:r>
              <a:rPr lang="en-US" altLang="zh-CN" dirty="0"/>
              <a:t> 2</a:t>
            </a:r>
            <a:r>
              <a:rPr lang="zh-CN" altLang="zh-CN" dirty="0"/>
              <a:t>个班</a:t>
            </a:r>
            <a:r>
              <a:rPr lang="zh-CN" altLang="en-US" dirty="0"/>
              <a:t>）</a:t>
            </a:r>
            <a:endParaRPr lang="en-US" altLang="zh-CN" dirty="0"/>
          </a:p>
          <a:p>
            <a:pPr>
              <a:buNone/>
            </a:pPr>
            <a:r>
              <a:rPr lang="zh-CN" altLang="zh-CN" dirty="0"/>
              <a:t>商务沟通与表达</a:t>
            </a:r>
            <a:r>
              <a:rPr lang="zh-CN" altLang="en-US" dirty="0"/>
              <a:t>（</a:t>
            </a:r>
            <a:r>
              <a:rPr lang="en-US" altLang="zh-CN" dirty="0"/>
              <a:t> 4</a:t>
            </a:r>
            <a:r>
              <a:rPr lang="zh-CN" altLang="zh-CN" dirty="0"/>
              <a:t>个班</a:t>
            </a:r>
            <a:r>
              <a:rPr lang="zh-CN" altLang="en-US" dirty="0"/>
              <a:t>）</a:t>
            </a:r>
            <a:r>
              <a:rPr lang="en-US" altLang="zh-CN" dirty="0"/>
              <a:t>      </a:t>
            </a:r>
          </a:p>
          <a:p>
            <a:pPr>
              <a:buNone/>
            </a:pPr>
            <a:r>
              <a:rPr lang="zh-CN" altLang="zh-CN" dirty="0"/>
              <a:t>经典英美诗歌翻译与鉴赏</a:t>
            </a:r>
            <a:r>
              <a:rPr lang="zh-CN" altLang="en-US" dirty="0"/>
              <a:t>（</a:t>
            </a:r>
            <a:r>
              <a:rPr lang="en-US" altLang="zh-CN" dirty="0"/>
              <a:t> 4</a:t>
            </a:r>
            <a:r>
              <a:rPr lang="zh-CN" altLang="zh-CN" dirty="0"/>
              <a:t>个班</a:t>
            </a:r>
            <a:r>
              <a:rPr lang="zh-CN" altLang="en-US" dirty="0"/>
              <a:t>）</a:t>
            </a:r>
            <a:endParaRPr lang="en-US" altLang="zh-CN" dirty="0"/>
          </a:p>
          <a:p>
            <a:pPr>
              <a:buNone/>
            </a:pPr>
            <a:r>
              <a:rPr lang="zh-CN" altLang="zh-CN" dirty="0"/>
              <a:t>西方人文英语</a:t>
            </a:r>
            <a:r>
              <a:rPr lang="zh-CN" altLang="en-US" dirty="0"/>
              <a:t>（</a:t>
            </a:r>
            <a:r>
              <a:rPr lang="en-US" altLang="zh-CN" dirty="0"/>
              <a:t>1</a:t>
            </a:r>
            <a:r>
              <a:rPr lang="zh-CN" altLang="zh-CN" dirty="0"/>
              <a:t>个班</a:t>
            </a:r>
            <a:r>
              <a:rPr lang="zh-CN" altLang="en-US" dirty="0"/>
              <a:t>）                </a:t>
            </a:r>
            <a:endParaRPr lang="en-US" altLang="zh-CN" dirty="0"/>
          </a:p>
          <a:p>
            <a:pPr>
              <a:buNone/>
            </a:pPr>
            <a:r>
              <a:rPr lang="zh-CN" altLang="zh-CN" dirty="0"/>
              <a:t>学术英语听说</a:t>
            </a:r>
            <a:r>
              <a:rPr lang="zh-CN" altLang="en-US" dirty="0"/>
              <a:t>（</a:t>
            </a:r>
            <a:r>
              <a:rPr lang="en-US" altLang="zh-CN" dirty="0"/>
              <a:t>2</a:t>
            </a:r>
            <a:r>
              <a:rPr lang="zh-CN" altLang="zh-CN" dirty="0"/>
              <a:t>个班</a:t>
            </a:r>
            <a:r>
              <a:rPr lang="zh-CN" altLang="en-US" dirty="0"/>
              <a:t>）</a:t>
            </a:r>
            <a:endParaRPr lang="en-US" altLang="zh-CN" dirty="0"/>
          </a:p>
          <a:p>
            <a:pPr>
              <a:buNone/>
            </a:pPr>
            <a:r>
              <a:rPr lang="zh-CN" altLang="zh-CN" dirty="0"/>
              <a:t>学术英语阅读</a:t>
            </a:r>
            <a:r>
              <a:rPr lang="zh-CN" altLang="en-US" dirty="0"/>
              <a:t>（</a:t>
            </a:r>
            <a:r>
              <a:rPr lang="en-US" altLang="zh-CN" dirty="0"/>
              <a:t>6</a:t>
            </a:r>
            <a:r>
              <a:rPr lang="zh-CN" altLang="zh-CN" dirty="0"/>
              <a:t>个班</a:t>
            </a:r>
            <a:r>
              <a:rPr lang="zh-CN" altLang="en-US" dirty="0"/>
              <a:t>）</a:t>
            </a:r>
            <a:endParaRPr lang="en-US" altLang="zh-CN" dirty="0"/>
          </a:p>
          <a:p>
            <a:pPr>
              <a:buNone/>
            </a:pPr>
            <a:r>
              <a:rPr lang="zh-CN" altLang="en-US" dirty="0"/>
              <a:t>实用英语：从听说到演讲（</a:t>
            </a:r>
            <a:r>
              <a:rPr lang="en-US" altLang="zh-CN" dirty="0"/>
              <a:t>4</a:t>
            </a:r>
            <a:r>
              <a:rPr lang="zh-CN" altLang="en-US" dirty="0"/>
              <a:t>个班）</a:t>
            </a:r>
            <a:endParaRPr lang="en-US" altLang="zh-CN" dirty="0"/>
          </a:p>
          <a:p>
            <a:pPr>
              <a:buNone/>
            </a:pPr>
            <a:r>
              <a:rPr lang="zh-CN" altLang="en-US" dirty="0"/>
              <a:t>科技前沿英语（</a:t>
            </a:r>
            <a:r>
              <a:rPr lang="en-US" altLang="zh-CN" dirty="0"/>
              <a:t>5</a:t>
            </a:r>
            <a:r>
              <a:rPr lang="zh-CN" altLang="en-US" dirty="0"/>
              <a:t>个班）</a:t>
            </a:r>
            <a:endParaRPr lang="en-US" altLang="zh-CN" dirty="0"/>
          </a:p>
          <a:p>
            <a:pPr>
              <a:buNone/>
            </a:pPr>
            <a:r>
              <a:rPr lang="zh-CN" altLang="zh-CN" dirty="0"/>
              <a:t>英美短篇小说文本分析与鉴赏</a:t>
            </a:r>
            <a:r>
              <a:rPr lang="zh-CN" altLang="en-US" dirty="0"/>
              <a:t>（</a:t>
            </a:r>
            <a:r>
              <a:rPr lang="en-US" altLang="zh-CN" dirty="0"/>
              <a:t>4</a:t>
            </a:r>
            <a:r>
              <a:rPr lang="zh-CN" altLang="en-US" dirty="0"/>
              <a:t>个班）</a:t>
            </a:r>
            <a:endParaRPr lang="en-US" altLang="zh-CN" dirty="0"/>
          </a:p>
          <a:p>
            <a:pPr>
              <a:buNone/>
            </a:pPr>
            <a:r>
              <a:rPr lang="zh-CN" altLang="en-US" dirty="0"/>
              <a:t>分析性英语写作（</a:t>
            </a:r>
            <a:r>
              <a:rPr lang="en-US" altLang="zh-CN" dirty="0"/>
              <a:t>2</a:t>
            </a:r>
            <a:r>
              <a:rPr lang="zh-CN" altLang="en-US" dirty="0"/>
              <a:t>个班）</a:t>
            </a:r>
            <a:endParaRPr lang="en-US" altLang="zh-CN" dirty="0"/>
          </a:p>
          <a:p>
            <a:pPr>
              <a:buNone/>
            </a:pPr>
            <a:r>
              <a:rPr lang="zh-CN" altLang="en-US" dirty="0"/>
              <a:t>跨学科阅读（</a:t>
            </a:r>
            <a:r>
              <a:rPr lang="en-US" altLang="zh-CN" dirty="0"/>
              <a:t>2</a:t>
            </a:r>
            <a:r>
              <a:rPr lang="zh-CN" altLang="en-US" dirty="0"/>
              <a:t>个班）</a:t>
            </a:r>
            <a:endParaRPr lang="en-US" altLang="zh-CN" dirty="0"/>
          </a:p>
          <a:p>
            <a:pPr>
              <a:buNone/>
            </a:pPr>
            <a:r>
              <a:rPr lang="zh-CN" altLang="en-US" dirty="0"/>
              <a:t>学术英语写作（</a:t>
            </a:r>
            <a:r>
              <a:rPr lang="en-US" altLang="zh-CN" dirty="0"/>
              <a:t>10</a:t>
            </a:r>
            <a:r>
              <a:rPr lang="zh-CN" altLang="en-US" dirty="0"/>
              <a:t>个班）</a:t>
            </a:r>
            <a:endParaRPr lang="en-US" altLang="zh-CN" dirty="0"/>
          </a:p>
          <a:p>
            <a:pPr>
              <a:buNone/>
            </a:pPr>
            <a:r>
              <a:rPr lang="zh-CN" altLang="en-US" dirty="0"/>
              <a:t>英语公众演讲（</a:t>
            </a:r>
            <a:r>
              <a:rPr lang="en-US" altLang="zh-CN" dirty="0"/>
              <a:t>2</a:t>
            </a:r>
            <a:r>
              <a:rPr lang="zh-CN" altLang="en-US" dirty="0"/>
              <a:t>个班）</a:t>
            </a:r>
            <a:endParaRPr lang="en-US" altLang="zh-CN" dirty="0"/>
          </a:p>
          <a:p>
            <a:pPr>
              <a:buNone/>
            </a:pPr>
            <a:r>
              <a:rPr lang="zh-CN" altLang="en-US" dirty="0"/>
              <a:t>西方文化选读（</a:t>
            </a:r>
            <a:r>
              <a:rPr lang="en-US" altLang="zh-CN" dirty="0"/>
              <a:t>1</a:t>
            </a:r>
            <a:r>
              <a:rPr lang="zh-CN" altLang="en-US" dirty="0"/>
              <a:t>个班）</a:t>
            </a:r>
            <a:endParaRPr lang="en-US" altLang="zh-CN" dirty="0"/>
          </a:p>
          <a:p>
            <a:pPr>
              <a:buNone/>
            </a:pPr>
            <a:r>
              <a:rPr lang="zh-CN" altLang="en-US" dirty="0"/>
              <a:t>语言技术与社会（</a:t>
            </a:r>
            <a:r>
              <a:rPr lang="en-US" altLang="zh-CN" dirty="0"/>
              <a:t>4</a:t>
            </a:r>
            <a:r>
              <a:rPr lang="zh-CN" altLang="en-US" dirty="0"/>
              <a:t>个班）</a:t>
            </a:r>
            <a:endParaRPr lang="en-US" altLang="zh-CN" dirty="0"/>
          </a:p>
          <a:p>
            <a:pPr>
              <a:buNone/>
            </a:pPr>
            <a:r>
              <a:rPr lang="zh-CN" altLang="en-US" dirty="0"/>
              <a:t>英语语境中的中国历史与文化（</a:t>
            </a:r>
            <a:r>
              <a:rPr lang="en-US" altLang="zh-CN" dirty="0"/>
              <a:t>4</a:t>
            </a:r>
            <a:r>
              <a:rPr lang="zh-CN" altLang="en-US" dirty="0"/>
              <a:t>个班）</a:t>
            </a:r>
            <a:endParaRPr lang="en-US" altLang="zh-CN" dirty="0"/>
          </a:p>
          <a:p>
            <a:pPr>
              <a:buNone/>
            </a:pPr>
            <a:r>
              <a:rPr lang="zh-CN" altLang="en-US" dirty="0"/>
              <a:t>法律英语（</a:t>
            </a:r>
            <a:r>
              <a:rPr lang="en-US" altLang="zh-CN" dirty="0"/>
              <a:t>1</a:t>
            </a:r>
            <a:r>
              <a:rPr lang="zh-CN" altLang="en-US" dirty="0"/>
              <a:t>个班） </a:t>
            </a:r>
            <a:endParaRPr lang="en-US" altLang="zh-CN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b="1" dirty="0"/>
              <a:t>C+</a:t>
            </a:r>
            <a:r>
              <a:rPr lang="zh-CN" altLang="en-US" sz="3200" b="1" dirty="0"/>
              <a:t>级课程（</a:t>
            </a:r>
            <a:r>
              <a:rPr lang="en-US" altLang="zh-CN" sz="3200" b="1" dirty="0"/>
              <a:t>1</a:t>
            </a:r>
            <a:r>
              <a:rPr lang="zh-CN" altLang="zh-CN" sz="3200" b="1" dirty="0"/>
              <a:t>门课</a:t>
            </a:r>
            <a:r>
              <a:rPr lang="en-US" altLang="zh-CN" sz="3200" b="1" dirty="0"/>
              <a:t>6</a:t>
            </a:r>
            <a:r>
              <a:rPr lang="zh-CN" altLang="zh-CN" sz="3200" b="1" dirty="0"/>
              <a:t>个班</a:t>
            </a:r>
            <a:r>
              <a:rPr lang="zh-CN" altLang="en-US" sz="3200" b="1" dirty="0"/>
              <a:t>）</a:t>
            </a:r>
          </a:p>
        </p:txBody>
      </p:sp>
      <p:sp>
        <p:nvSpPr>
          <p:cNvPr id="16387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zh-CN" altLang="zh-CN" sz="2800" dirty="0"/>
              <a:t>批判性思维与学术写作</a:t>
            </a:r>
            <a:r>
              <a:rPr lang="zh-CN" altLang="en-US" sz="2800" dirty="0"/>
              <a:t>（</a:t>
            </a:r>
            <a:r>
              <a:rPr lang="en-US" altLang="zh-CN" sz="2800" dirty="0"/>
              <a:t>6</a:t>
            </a:r>
            <a:r>
              <a:rPr lang="zh-CN" altLang="en-US" sz="2800" dirty="0"/>
              <a:t>个班）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/>
          <a:lstStyle/>
          <a:p>
            <a:r>
              <a:rPr lang="zh-CN" altLang="en-US" sz="3200" b="1" dirty="0"/>
              <a:t>选课流程</a:t>
            </a:r>
          </a:p>
        </p:txBody>
      </p:sp>
      <p:sp>
        <p:nvSpPr>
          <p:cNvPr id="16387" name="内容占位符 2"/>
          <p:cNvSpPr>
            <a:spLocks noGrp="1"/>
          </p:cNvSpPr>
          <p:nvPr>
            <p:ph idx="1"/>
          </p:nvPr>
        </p:nvSpPr>
        <p:spPr>
          <a:xfrm>
            <a:off x="214313" y="1196752"/>
            <a:ext cx="8715375" cy="5018311"/>
          </a:xfrm>
        </p:spPr>
        <p:txBody>
          <a:bodyPr/>
          <a:lstStyle/>
          <a:p>
            <a:pPr marL="514350" indent="-514350">
              <a:buFont typeface="Wingdings" pitchFamily="2" charset="2"/>
              <a:buAutoNum type="arabicPeriod"/>
              <a:defRPr/>
            </a:pPr>
            <a:r>
              <a:rPr lang="zh-CN" altLang="en-US" sz="2400" dirty="0"/>
              <a:t>公布分级考试结果（</a:t>
            </a:r>
            <a:r>
              <a:rPr lang="en-US" altLang="zh-CN" sz="2400" dirty="0"/>
              <a:t>9</a:t>
            </a:r>
            <a:r>
              <a:rPr lang="zh-CN" altLang="en-US" sz="2400" dirty="0"/>
              <a:t>月</a:t>
            </a:r>
            <a:r>
              <a:rPr lang="en-US" altLang="zh-CN" dirty="0"/>
              <a:t>5</a:t>
            </a:r>
            <a:r>
              <a:rPr lang="zh-CN" altLang="en-US" sz="2400" dirty="0"/>
              <a:t>日）</a:t>
            </a:r>
            <a:endParaRPr lang="en-US" altLang="zh-CN" sz="2400" dirty="0"/>
          </a:p>
          <a:p>
            <a:pPr marL="514350" indent="-514350">
              <a:buFont typeface="Wingdings" pitchFamily="2" charset="2"/>
              <a:buAutoNum type="arabicPeriod"/>
              <a:defRPr/>
            </a:pPr>
            <a:r>
              <a:rPr lang="zh-CN" altLang="en-US" sz="2400" dirty="0"/>
              <a:t>网上选课（</a:t>
            </a:r>
            <a:r>
              <a:rPr lang="en-US" altLang="zh-CN" sz="2400" dirty="0"/>
              <a:t>9</a:t>
            </a:r>
            <a:r>
              <a:rPr lang="zh-CN" altLang="en-US" sz="2400" dirty="0"/>
              <a:t>月</a:t>
            </a:r>
            <a:r>
              <a:rPr lang="en-US" altLang="zh-CN" sz="2400" dirty="0"/>
              <a:t>5</a:t>
            </a:r>
            <a:r>
              <a:rPr lang="zh-CN" altLang="en-US" sz="2400" dirty="0"/>
              <a:t>日</a:t>
            </a:r>
            <a:r>
              <a:rPr lang="en-US" altLang="zh-CN" sz="2400" dirty="0"/>
              <a:t>-8</a:t>
            </a:r>
            <a:r>
              <a:rPr lang="zh-CN" altLang="en-US" sz="2400" dirty="0"/>
              <a:t>日预选，</a:t>
            </a:r>
            <a:r>
              <a:rPr lang="en-US" altLang="zh-CN" sz="2400" dirty="0"/>
              <a:t>9</a:t>
            </a:r>
            <a:r>
              <a:rPr lang="zh-CN" altLang="en-US" sz="2400" dirty="0"/>
              <a:t>月</a:t>
            </a:r>
            <a:r>
              <a:rPr lang="en-US" altLang="zh-CN" sz="2400" dirty="0"/>
              <a:t>8-21</a:t>
            </a:r>
            <a:r>
              <a:rPr lang="zh-CN" altLang="en-US" sz="2400" dirty="0"/>
              <a:t>日补退选）。请各位同学根据分级结果并结合自己的实际情况，修读各级别相应课程。</a:t>
            </a:r>
            <a:endParaRPr lang="en-US" altLang="zh-CN" sz="2400" dirty="0"/>
          </a:p>
          <a:p>
            <a:pPr marL="514350" indent="-514350">
              <a:buFont typeface="Wingdings" pitchFamily="2" charset="2"/>
              <a:buAutoNum type="arabicPeriod"/>
              <a:defRPr/>
            </a:pPr>
            <a:r>
              <a:rPr lang="zh-CN" altLang="en-US" sz="2400" dirty="0"/>
              <a:t>手动选课时间：</a:t>
            </a:r>
            <a:r>
              <a:rPr lang="en-US" altLang="zh-CN" sz="2400" dirty="0"/>
              <a:t>9</a:t>
            </a:r>
            <a:r>
              <a:rPr lang="zh-CN" altLang="en-US" sz="2400" dirty="0"/>
              <a:t>月</a:t>
            </a:r>
            <a:r>
              <a:rPr lang="en-US" altLang="zh-CN" sz="2400" dirty="0"/>
              <a:t>22</a:t>
            </a:r>
            <a:r>
              <a:rPr lang="zh-CN" altLang="en-US" sz="2400" dirty="0"/>
              <a:t>日</a:t>
            </a:r>
            <a:r>
              <a:rPr lang="en-US" altLang="zh-CN" dirty="0"/>
              <a:t>8</a:t>
            </a:r>
            <a:r>
              <a:rPr lang="en-US" altLang="zh-CN" sz="2400" dirty="0"/>
              <a:t>:00-17:00</a:t>
            </a:r>
            <a:r>
              <a:rPr lang="zh-CN" altLang="en-US" sz="2400" dirty="0"/>
              <a:t>。手动选课之前，要求学生先上课，记好课程名称与班号。</a:t>
            </a:r>
            <a:endParaRPr lang="en-US" altLang="zh-CN" sz="2400" dirty="0"/>
          </a:p>
          <a:p>
            <a:pPr marL="514350" indent="-514350">
              <a:buFont typeface="Wingdings" pitchFamily="2" charset="2"/>
              <a:buAutoNum type="arabicPeriod"/>
              <a:defRPr/>
            </a:pPr>
            <a:r>
              <a:rPr lang="zh-CN" altLang="en-US" sz="2400" dirty="0"/>
              <a:t>手动选课手续办理完毕当天</a:t>
            </a:r>
            <a:r>
              <a:rPr lang="zh-CN" altLang="zh-CN" sz="2400" dirty="0"/>
              <a:t>，登陆</a:t>
            </a:r>
            <a:r>
              <a:rPr lang="zh-CN" altLang="en-US" sz="2400" dirty="0"/>
              <a:t>校内门户</a:t>
            </a:r>
            <a:r>
              <a:rPr lang="en-US" altLang="zh-CN" sz="2400" dirty="0"/>
              <a:t>-</a:t>
            </a:r>
            <a:r>
              <a:rPr lang="zh-CN" altLang="en-US" sz="2400" dirty="0"/>
              <a:t>办事大厅</a:t>
            </a:r>
            <a:r>
              <a:rPr lang="en-US" altLang="zh-CN" sz="2400" dirty="0"/>
              <a:t>-</a:t>
            </a:r>
            <a:r>
              <a:rPr lang="zh-CN" altLang="en-US" sz="2400" dirty="0"/>
              <a:t>我的课表查询</a:t>
            </a:r>
            <a:r>
              <a:rPr lang="zh-CN" altLang="zh-CN" sz="2400" dirty="0"/>
              <a:t>选课</a:t>
            </a:r>
            <a:r>
              <a:rPr lang="zh-CN" altLang="en-US" sz="2400" dirty="0"/>
              <a:t>结果。</a:t>
            </a:r>
            <a:endParaRPr lang="en-US" altLang="zh-CN" sz="2400" dirty="0"/>
          </a:p>
          <a:p>
            <a:pPr marL="0" indent="0">
              <a:buNone/>
              <a:defRPr/>
            </a:pPr>
            <a:endParaRPr lang="zh-CN" alt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/>
          <a:lstStyle/>
          <a:p>
            <a:r>
              <a:rPr lang="zh-CN" altLang="en-US" sz="3200" b="1" dirty="0"/>
              <a:t>哪些同学可以手动选课？</a:t>
            </a:r>
          </a:p>
        </p:txBody>
      </p:sp>
      <p:sp>
        <p:nvSpPr>
          <p:cNvPr id="16387" name="内容占位符 2"/>
          <p:cNvSpPr>
            <a:spLocks noGrp="1"/>
          </p:cNvSpPr>
          <p:nvPr>
            <p:ph idx="1"/>
          </p:nvPr>
        </p:nvSpPr>
        <p:spPr>
          <a:xfrm>
            <a:off x="214313" y="1196752"/>
            <a:ext cx="8715375" cy="5018311"/>
          </a:xfrm>
        </p:spPr>
        <p:txBody>
          <a:bodyPr>
            <a:normAutofit/>
          </a:bodyPr>
          <a:lstStyle/>
          <a:p>
            <a:r>
              <a:rPr lang="en-US" dirty="0"/>
              <a:t>1</a:t>
            </a:r>
            <a:r>
              <a:rPr lang="zh-CN" altLang="en-US" dirty="0"/>
              <a:t>）大四的同学（如果在网上选不上课）</a:t>
            </a:r>
            <a:endParaRPr lang="en-US" dirty="0"/>
          </a:p>
          <a:p>
            <a:r>
              <a:rPr lang="en-US" dirty="0"/>
              <a:t>2</a:t>
            </a:r>
            <a:r>
              <a:rPr lang="zh-CN" altLang="en-US" dirty="0"/>
              <a:t>）缓考的同学（如果在网上选不上课）</a:t>
            </a:r>
            <a:endParaRPr lang="en-US" dirty="0"/>
          </a:p>
          <a:p>
            <a:r>
              <a:rPr lang="en-US" dirty="0"/>
              <a:t>3</a:t>
            </a:r>
            <a:r>
              <a:rPr lang="zh-CN" altLang="en-US" dirty="0"/>
              <a:t>）医学部编入</a:t>
            </a:r>
            <a:r>
              <a:rPr lang="en-US" altLang="zh-CN" dirty="0"/>
              <a:t>A</a:t>
            </a:r>
            <a:r>
              <a:rPr lang="zh-CN" altLang="en-US" dirty="0"/>
              <a:t>级的同学（如果在网上选不上课）</a:t>
            </a:r>
            <a:endParaRPr lang="en-US" dirty="0"/>
          </a:p>
          <a:p>
            <a:r>
              <a:rPr lang="en-US" dirty="0"/>
              <a:t>4</a:t>
            </a:r>
            <a:r>
              <a:rPr lang="zh-CN" altLang="en-US" dirty="0"/>
              <a:t>）</a:t>
            </a:r>
            <a:r>
              <a:rPr lang="en-US" dirty="0"/>
              <a:t>1</a:t>
            </a:r>
            <a:r>
              <a:rPr lang="en-US" altLang="zh-CN" dirty="0"/>
              <a:t>9</a:t>
            </a:r>
            <a:r>
              <a:rPr lang="zh-CN" altLang="en-US" dirty="0"/>
              <a:t>级（包括</a:t>
            </a:r>
            <a:r>
              <a:rPr lang="en-US" altLang="zh-CN" dirty="0"/>
              <a:t>19</a:t>
            </a:r>
            <a:r>
              <a:rPr lang="zh-CN" altLang="en-US" dirty="0"/>
              <a:t>级）之前的同学（无法在网上选课）</a:t>
            </a:r>
            <a:endParaRPr lang="en-US" dirty="0"/>
          </a:p>
          <a:p>
            <a:r>
              <a:rPr lang="en-US" altLang="zh-CN" dirty="0"/>
              <a:t>5</a:t>
            </a:r>
            <a:r>
              <a:rPr lang="zh-CN" altLang="en-US" dirty="0"/>
              <a:t>）</a:t>
            </a:r>
            <a:r>
              <a:rPr lang="en-US" altLang="zh-CN" dirty="0"/>
              <a:t>20</a:t>
            </a:r>
            <a:r>
              <a:rPr lang="zh-CN" altLang="en-US" dirty="0"/>
              <a:t>级（包括</a:t>
            </a:r>
            <a:r>
              <a:rPr lang="en-US" altLang="zh-CN" dirty="0"/>
              <a:t>20</a:t>
            </a:r>
            <a:r>
              <a:rPr lang="zh-CN" altLang="en-US" dirty="0"/>
              <a:t>级）之前的体育特长生（无法在网上选课）</a:t>
            </a:r>
            <a:endParaRPr lang="en-US" dirty="0"/>
          </a:p>
          <a:p>
            <a:pPr marL="0" indent="0">
              <a:buNone/>
              <a:defRPr/>
            </a:pPr>
            <a:endParaRPr lang="en-US" altLang="zh-CN" dirty="0"/>
          </a:p>
          <a:p>
            <a:pPr marL="0" indent="0">
              <a:buNone/>
              <a:defRPr/>
            </a:pPr>
            <a:r>
              <a:rPr lang="zh-CN" altLang="en-US" dirty="0"/>
              <a:t>注：每个班只能增加</a:t>
            </a:r>
            <a:r>
              <a:rPr lang="en-US" altLang="zh-CN" dirty="0"/>
              <a:t>1-2</a:t>
            </a:r>
            <a:r>
              <a:rPr lang="zh-CN" altLang="en-US" dirty="0"/>
              <a:t>个手动选课同学，而且教室里须有空座位。</a:t>
            </a:r>
          </a:p>
        </p:txBody>
      </p:sp>
    </p:spTree>
    <p:extLst>
      <p:ext uri="{BB962C8B-B14F-4D97-AF65-F5344CB8AC3E}">
        <p14:creationId xmlns:p14="http://schemas.microsoft.com/office/powerpoint/2010/main" val="39303733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b="1" dirty="0"/>
              <a:t>手动选课失败原因</a:t>
            </a:r>
          </a:p>
        </p:txBody>
      </p:sp>
      <p:sp>
        <p:nvSpPr>
          <p:cNvPr id="1843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dirty="0"/>
              <a:t>超过规定的学分上限</a:t>
            </a:r>
            <a:endParaRPr lang="en-US" altLang="zh-CN" sz="2800" dirty="0"/>
          </a:p>
          <a:p>
            <a:r>
              <a:rPr lang="zh-CN" altLang="en-US" sz="2800" dirty="0"/>
              <a:t>上课时间冲突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b="1" dirty="0"/>
              <a:t>中期退课</a:t>
            </a:r>
          </a:p>
        </p:txBody>
      </p:sp>
      <p:sp>
        <p:nvSpPr>
          <p:cNvPr id="19459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dirty="0"/>
              <a:t>学生经过一段时间的学习，确实感到不能坚持学习的课程，学校在学期中安排一次退课机会。</a:t>
            </a:r>
            <a:r>
              <a:rPr lang="zh-CN" altLang="en-US" sz="2800" b="1" dirty="0"/>
              <a:t>根据</a:t>
            </a:r>
            <a:r>
              <a:rPr lang="en-US" altLang="zh-CN" sz="2800" b="1" dirty="0"/>
              <a:t>《</a:t>
            </a:r>
            <a:r>
              <a:rPr lang="zh-CN" altLang="en-US" sz="2800" b="1" dirty="0"/>
              <a:t>北京大学本科生中期退课管理办法</a:t>
            </a:r>
            <a:r>
              <a:rPr lang="en-US" altLang="zh-CN" sz="2800" b="1" dirty="0"/>
              <a:t>》</a:t>
            </a:r>
            <a:r>
              <a:rPr lang="zh-CN" altLang="en-US" sz="2800" b="1" dirty="0"/>
              <a:t>，学生中期退课后，成绩单上该门课程如实记载为</a:t>
            </a:r>
            <a:r>
              <a:rPr lang="en-US" altLang="zh-CN" sz="2800" b="1" dirty="0"/>
              <a:t>W</a:t>
            </a:r>
            <a:r>
              <a:rPr lang="zh-CN" altLang="en-US" sz="2800" b="1" dirty="0"/>
              <a:t>（</a:t>
            </a:r>
            <a:r>
              <a:rPr lang="en-US" altLang="zh-CN" sz="2800" b="1" dirty="0"/>
              <a:t>withdrawal</a:t>
            </a:r>
            <a:r>
              <a:rPr lang="zh-CN" altLang="en-US" sz="2800" b="1" dirty="0"/>
              <a:t>，退课）</a:t>
            </a:r>
            <a:r>
              <a:rPr lang="zh-CN" altLang="en-US" sz="2800" dirty="0"/>
              <a:t>，具体操作程序和时间安排以教务部网上通知为准。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b="1" dirty="0"/>
              <a:t>全国大学英语四六级考试</a:t>
            </a:r>
          </a:p>
        </p:txBody>
      </p:sp>
      <p:sp>
        <p:nvSpPr>
          <p:cNvPr id="2048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dirty="0"/>
              <a:t>不与学历挂钩</a:t>
            </a:r>
            <a:endParaRPr lang="en-US" altLang="zh-CN" sz="2800" dirty="0"/>
          </a:p>
          <a:p>
            <a:r>
              <a:rPr lang="zh-CN" altLang="en-US" sz="2800" dirty="0"/>
              <a:t>不与课程挂钩</a:t>
            </a:r>
            <a:endParaRPr lang="en-US" altLang="zh-CN" sz="2800" dirty="0"/>
          </a:p>
          <a:p>
            <a:r>
              <a:rPr lang="zh-CN" altLang="en-US" sz="2800" dirty="0"/>
              <a:t>是否与保研挂钩由所在院系决定</a:t>
            </a:r>
            <a:endParaRPr lang="en-US" altLang="zh-CN" sz="2800" dirty="0"/>
          </a:p>
          <a:p>
            <a:r>
              <a:rPr lang="zh-CN" altLang="en-US" sz="2800" dirty="0"/>
              <a:t>考试中心负责报名和考务工作</a:t>
            </a:r>
            <a:endParaRPr lang="en-US" altLang="zh-CN" sz="2800" dirty="0"/>
          </a:p>
          <a:p>
            <a:r>
              <a:rPr lang="zh-CN" altLang="en-US" sz="2800" dirty="0"/>
              <a:t>具体报名和考试通知请留意教务部公告</a:t>
            </a:r>
            <a:endParaRPr lang="en-US" altLang="zh-CN" sz="2800" dirty="0"/>
          </a:p>
          <a:p>
            <a:r>
              <a:rPr lang="zh-CN" altLang="en-US" sz="2800" dirty="0"/>
              <a:t>考试中心电话：</a:t>
            </a:r>
            <a:r>
              <a:rPr lang="en-US" altLang="zh-CN" sz="2800" dirty="0"/>
              <a:t>62764111</a:t>
            </a:r>
          </a:p>
          <a:p>
            <a:r>
              <a:rPr lang="zh-CN" altLang="en-US" sz="2800" dirty="0"/>
              <a:t>考试中心地址：四教二楼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r>
              <a:rPr lang="zh-CN" altLang="en-US" b="1" dirty="0"/>
              <a:t>学分转换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836712"/>
            <a:ext cx="7467600" cy="57606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zh-CN" altLang="en-US" dirty="0"/>
              <a:t>在校外交流学生回校后转学分，首先请务必仔细阅读</a:t>
            </a:r>
            <a:r>
              <a:rPr lang="en-US" altLang="zh-CN" dirty="0"/>
              <a:t>《</a:t>
            </a:r>
            <a:r>
              <a:rPr lang="zh-CN" altLang="en-US" dirty="0"/>
              <a:t>北京大学本科生交流课程及学分管理办法</a:t>
            </a:r>
            <a:r>
              <a:rPr lang="en-US" altLang="zh-CN" dirty="0"/>
              <a:t>》</a:t>
            </a:r>
            <a:r>
              <a:rPr lang="zh-CN" altLang="en-US" dirty="0"/>
              <a:t>。具体的转学分操作步骤如下：</a:t>
            </a:r>
          </a:p>
          <a:p>
            <a:r>
              <a:rPr lang="zh-CN" altLang="en-US" dirty="0"/>
              <a:t>第一步，网上申请路径为：登录个人校内信息门户（</a:t>
            </a:r>
            <a:r>
              <a:rPr lang="en-US" altLang="zh-CN" dirty="0"/>
              <a:t>portal.pku.edu.cn</a:t>
            </a:r>
            <a:r>
              <a:rPr lang="zh-CN" altLang="en-US" dirty="0"/>
              <a:t>），点击：业务办理</a:t>
            </a:r>
            <a:r>
              <a:rPr lang="en-US" altLang="zh-CN" dirty="0"/>
              <a:t>-&gt;</a:t>
            </a:r>
            <a:r>
              <a:rPr lang="zh-CN" altLang="en-US" dirty="0"/>
              <a:t>教务部</a:t>
            </a:r>
            <a:r>
              <a:rPr lang="en-US" altLang="zh-CN" dirty="0"/>
              <a:t>-&gt;</a:t>
            </a:r>
            <a:r>
              <a:rPr lang="zh-CN" altLang="en-US" dirty="0"/>
              <a:t>申请交流成绩转换（适用新规则），填写完成“</a:t>
            </a:r>
            <a:r>
              <a:rPr lang="zh-CN" altLang="zh-CN" b="1" dirty="0">
                <a:solidFill>
                  <a:srgbClr val="FF0000"/>
                </a:solidFill>
              </a:rPr>
              <a:t>北京大学学生交流课程抵免申请表</a:t>
            </a:r>
            <a:r>
              <a:rPr lang="zh-CN" altLang="en-US" dirty="0"/>
              <a:t>”并提交。</a:t>
            </a:r>
          </a:p>
          <a:p>
            <a:r>
              <a:rPr lang="zh-CN" altLang="en-US" dirty="0"/>
              <a:t>第二步，提交并打印申请表，学生持申请表、课程说明及成绩单原件和复印件交由大学英语教研室签字审核。</a:t>
            </a:r>
          </a:p>
          <a:p>
            <a:r>
              <a:rPr lang="zh-CN" altLang="en-US" dirty="0"/>
              <a:t>第三步，上述操作完成后，学生持申请表及成绩单原件和复印件至教务部交流办公室（新太阳学生中心</a:t>
            </a:r>
            <a:r>
              <a:rPr lang="en-US" altLang="zh-CN" dirty="0"/>
              <a:t>309</a:t>
            </a:r>
            <a:r>
              <a:rPr lang="zh-CN" altLang="en-US" dirty="0"/>
              <a:t>）现场办理转学分手续。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b="1" dirty="0"/>
              <a:t>课程设置</a:t>
            </a:r>
          </a:p>
        </p:txBody>
      </p:sp>
      <p:sp>
        <p:nvSpPr>
          <p:cNvPr id="4099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zh-CN" altLang="en-US" sz="2800" b="1" dirty="0"/>
              <a:t>课程性质</a:t>
            </a:r>
            <a:endParaRPr lang="en-US" altLang="zh-CN" sz="2800" b="1" dirty="0"/>
          </a:p>
          <a:p>
            <a:pPr>
              <a:buFont typeface="Wingdings" pitchFamily="2" charset="2"/>
              <a:buNone/>
            </a:pPr>
            <a:r>
              <a:rPr lang="en-US" altLang="zh-CN" sz="2800" dirty="0"/>
              <a:t>	</a:t>
            </a:r>
            <a:r>
              <a:rPr lang="zh-CN" altLang="zh-CN" sz="2800" dirty="0"/>
              <a:t>全校必修课程</a:t>
            </a:r>
            <a:endParaRPr lang="en-US" altLang="zh-CN" sz="2800" b="1" dirty="0"/>
          </a:p>
          <a:p>
            <a:r>
              <a:rPr lang="zh-CN" altLang="en-US" sz="2800" b="1" dirty="0"/>
              <a:t>学分</a:t>
            </a:r>
            <a:endParaRPr lang="en-US" altLang="zh-CN" sz="2800" b="1" dirty="0"/>
          </a:p>
          <a:p>
            <a:pPr>
              <a:buFont typeface="Wingdings" pitchFamily="2" charset="2"/>
              <a:buNone/>
            </a:pPr>
            <a:r>
              <a:rPr lang="en-US" altLang="zh-CN" sz="2800" dirty="0"/>
              <a:t>	</a:t>
            </a:r>
            <a:r>
              <a:rPr lang="zh-CN" altLang="zh-CN" sz="2800" dirty="0"/>
              <a:t>弹性学分（</a:t>
            </a:r>
            <a:r>
              <a:rPr lang="en-US" altLang="zh-CN" sz="2800" dirty="0"/>
              <a:t>2</a:t>
            </a:r>
            <a:r>
              <a:rPr lang="zh-CN" altLang="zh-CN" sz="2800" dirty="0"/>
              <a:t>、</a:t>
            </a:r>
            <a:r>
              <a:rPr lang="en-US" altLang="zh-CN" sz="2800" dirty="0"/>
              <a:t>4</a:t>
            </a:r>
            <a:r>
              <a:rPr lang="zh-CN" altLang="zh-CN" sz="2800" dirty="0"/>
              <a:t>、</a:t>
            </a:r>
            <a:r>
              <a:rPr lang="en-US" altLang="zh-CN" sz="2800" dirty="0"/>
              <a:t>6</a:t>
            </a:r>
            <a:r>
              <a:rPr lang="zh-CN" altLang="zh-CN" sz="2800" dirty="0"/>
              <a:t>、</a:t>
            </a:r>
            <a:r>
              <a:rPr lang="en-US" altLang="zh-CN" sz="2800" dirty="0"/>
              <a:t>8</a:t>
            </a:r>
            <a:r>
              <a:rPr lang="zh-CN" altLang="zh-CN" sz="2800" dirty="0"/>
              <a:t>学分制）</a:t>
            </a:r>
            <a:endParaRPr lang="en-US" altLang="zh-CN" sz="2800" dirty="0"/>
          </a:p>
          <a:p>
            <a:r>
              <a:rPr lang="zh-CN" altLang="en-US" sz="2800" b="1" dirty="0"/>
              <a:t>教学</a:t>
            </a:r>
            <a:endParaRPr lang="en-US" altLang="zh-CN" sz="2800" b="1" dirty="0"/>
          </a:p>
          <a:p>
            <a:pPr>
              <a:buFont typeface="Wingdings" pitchFamily="2" charset="2"/>
              <a:buNone/>
            </a:pPr>
            <a:r>
              <a:rPr lang="en-US" altLang="zh-CN" sz="2800" dirty="0"/>
              <a:t>	</a:t>
            </a:r>
            <a:r>
              <a:rPr lang="zh-CN" altLang="zh-CN" sz="2800" dirty="0"/>
              <a:t>分级模块化教学</a:t>
            </a:r>
            <a:r>
              <a:rPr lang="zh-CN" altLang="en-US" sz="2800" dirty="0"/>
              <a:t>（</a:t>
            </a:r>
            <a:r>
              <a:rPr lang="en-US" altLang="zh-CN" sz="2800" dirty="0"/>
              <a:t>Y</a:t>
            </a:r>
            <a:r>
              <a:rPr lang="zh-CN" altLang="en-US" sz="2800" dirty="0"/>
              <a:t>级、</a:t>
            </a:r>
            <a:r>
              <a:rPr lang="en-US" altLang="zh-CN" sz="2800" dirty="0"/>
              <a:t>A</a:t>
            </a:r>
            <a:r>
              <a:rPr lang="zh-CN" altLang="en-US" sz="2800" dirty="0"/>
              <a:t>级、</a:t>
            </a:r>
            <a:r>
              <a:rPr lang="en-US" altLang="zh-CN" sz="2800" dirty="0"/>
              <a:t>B</a:t>
            </a:r>
            <a:r>
              <a:rPr lang="zh-CN" altLang="en-US" sz="2800" dirty="0"/>
              <a:t>级、</a:t>
            </a:r>
            <a:r>
              <a:rPr lang="en-US" altLang="zh-CN" sz="2800" dirty="0"/>
              <a:t>C</a:t>
            </a:r>
            <a:r>
              <a:rPr lang="zh-CN" altLang="en-US" sz="2800" dirty="0"/>
              <a:t>级、</a:t>
            </a:r>
            <a:r>
              <a:rPr lang="en-US" altLang="zh-CN" sz="2800" dirty="0"/>
              <a:t>C+</a:t>
            </a:r>
            <a:r>
              <a:rPr lang="zh-CN" altLang="en-US" sz="2800" dirty="0"/>
              <a:t>级）</a:t>
            </a:r>
            <a:endParaRPr lang="en-US" altLang="zh-CN" sz="2800" b="1" dirty="0"/>
          </a:p>
          <a:p>
            <a:r>
              <a:rPr lang="zh-CN" altLang="en-US" sz="2800" b="1" dirty="0"/>
              <a:t>课时</a:t>
            </a:r>
            <a:endParaRPr lang="en-US" altLang="zh-CN" sz="2800" b="1" dirty="0"/>
          </a:p>
          <a:p>
            <a:pPr>
              <a:buFont typeface="Wingdings" pitchFamily="2" charset="2"/>
              <a:buNone/>
            </a:pPr>
            <a:r>
              <a:rPr lang="en-US" altLang="zh-CN" sz="2800" b="1" dirty="0"/>
              <a:t>	</a:t>
            </a:r>
            <a:r>
              <a:rPr lang="zh-CN" altLang="zh-CN" sz="2800" dirty="0"/>
              <a:t>大学英语每门课程每周</a:t>
            </a:r>
            <a:r>
              <a:rPr lang="en-US" altLang="zh-CN" sz="2800" dirty="0"/>
              <a:t>2</a:t>
            </a:r>
            <a:r>
              <a:rPr lang="zh-CN" altLang="zh-CN" sz="2800" dirty="0"/>
              <a:t>学时，</a:t>
            </a:r>
            <a:r>
              <a:rPr lang="en-US" altLang="zh-CN" sz="2800" dirty="0"/>
              <a:t>2</a:t>
            </a:r>
            <a:r>
              <a:rPr lang="zh-CN" altLang="zh-CN" sz="2800" dirty="0"/>
              <a:t>学分</a:t>
            </a:r>
            <a:endParaRPr lang="en-US" altLang="zh-CN" sz="2800" dirty="0"/>
          </a:p>
          <a:p>
            <a:pPr>
              <a:buFont typeface="Wingdings" pitchFamily="2" charset="2"/>
              <a:buNone/>
            </a:pPr>
            <a:endParaRPr lang="en-US" altLang="zh-CN" b="1" dirty="0"/>
          </a:p>
          <a:p>
            <a:pPr>
              <a:buFont typeface="Wingdings" pitchFamily="2" charset="2"/>
              <a:buNone/>
            </a:pPr>
            <a:r>
              <a:rPr lang="en-US" altLang="zh-CN" dirty="0"/>
              <a:t>	</a:t>
            </a:r>
          </a:p>
          <a:p>
            <a:pPr>
              <a:buFont typeface="Wingdings" pitchFamily="2" charset="2"/>
              <a:buNone/>
            </a:pPr>
            <a:endParaRPr lang="en-US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大学英语课程导学微视频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395536" y="1916832"/>
            <a:ext cx="7467600" cy="4873752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/>
              <a:t>  大学英语课程导学微视频，已放入北大教学网（</a:t>
            </a:r>
            <a:r>
              <a:rPr lang="en-US" altLang="zh-CN" dirty="0"/>
              <a:t>course.pku.edu.cn</a:t>
            </a:r>
            <a:r>
              <a:rPr lang="zh-CN" altLang="en-US" dirty="0"/>
              <a:t>）。请同学们在教学网首页，点击“校园卡用户”，输入本人统一认证的账号和密码，即可登录观看。课程号和课程名为 “</a:t>
            </a:r>
            <a:r>
              <a:rPr lang="en-US" altLang="zh-CN" dirty="0"/>
              <a:t>s-038-0  </a:t>
            </a:r>
            <a:r>
              <a:rPr lang="zh-CN" altLang="en-US" dirty="0"/>
              <a:t>大学英语导学微视频”。</a:t>
            </a:r>
          </a:p>
        </p:txBody>
      </p:sp>
    </p:spTree>
    <p:extLst>
      <p:ext uri="{BB962C8B-B14F-4D97-AF65-F5344CB8AC3E}">
        <p14:creationId xmlns:p14="http://schemas.microsoft.com/office/powerpoint/2010/main" val="38750260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en-US" altLang="zh-CN" sz="9600"/>
              <a:t>   </a:t>
            </a:r>
          </a:p>
          <a:p>
            <a:pPr algn="just">
              <a:buFont typeface="Wingdings" pitchFamily="2" charset="2"/>
              <a:buNone/>
            </a:pPr>
            <a:r>
              <a:rPr lang="en-US" altLang="zh-CN" sz="9600" dirty="0"/>
              <a:t>    </a:t>
            </a:r>
            <a:r>
              <a:rPr lang="en-US" altLang="zh-CN" sz="9600" dirty="0">
                <a:solidFill>
                  <a:srgbClr val="FF0000"/>
                </a:solidFill>
                <a:latin typeface="Comic Sans MS" pitchFamily="66" charset="0"/>
                <a:ea typeface="Arial Unicode MS" pitchFamily="34" charset="-122"/>
              </a:rPr>
              <a:t>Thanks!</a:t>
            </a:r>
            <a:endParaRPr lang="zh-CN" altLang="en-US" sz="9600" dirty="0">
              <a:solidFill>
                <a:srgbClr val="FF0000"/>
              </a:solidFill>
              <a:latin typeface="Comic Sans MS" pitchFamily="66" charset="0"/>
              <a:ea typeface="Arial Unicode MS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/>
          <a:lstStyle/>
          <a:p>
            <a:r>
              <a:rPr lang="zh-CN" altLang="zh-CN" sz="3200" b="1" dirty="0"/>
              <a:t>各级别应修学分和应修课程示意图</a:t>
            </a:r>
            <a:endParaRPr lang="zh-CN" altLang="en-US" sz="3200" b="1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4942843"/>
              </p:ext>
            </p:extLst>
          </p:nvPr>
        </p:nvGraphicFramePr>
        <p:xfrm>
          <a:off x="395536" y="548680"/>
          <a:ext cx="8334896" cy="59824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491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8963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01034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040102">
                <a:tc>
                  <a:txBody>
                    <a:bodyPr/>
                    <a:lstStyle/>
                    <a:p>
                      <a:r>
                        <a:rPr lang="zh-CN" altLang="zh-CN" sz="2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入学分级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zh-CN" sz="2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应修学分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zh-CN" sz="2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应修课程</a:t>
                      </a:r>
                      <a:endParaRPr lang="zh-CN" alt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69832">
                <a:tc>
                  <a:txBody>
                    <a:bodyPr/>
                    <a:lstStyle/>
                    <a:p>
                      <a:r>
                        <a:rPr lang="en-US" altLang="zh-CN" sz="2800" dirty="0"/>
                        <a:t>Y</a:t>
                      </a:r>
                      <a:r>
                        <a:rPr lang="zh-CN" altLang="en-US" sz="2800" dirty="0"/>
                        <a:t>级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dirty="0"/>
                        <a:t>8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dirty="0"/>
                        <a:t>Y</a:t>
                      </a:r>
                      <a:r>
                        <a:rPr lang="zh-CN" altLang="en-US" sz="2800" dirty="0"/>
                        <a:t>级课程</a:t>
                      </a:r>
                      <a:r>
                        <a:rPr lang="en-US" altLang="zh-CN" sz="2800" dirty="0"/>
                        <a:t>4</a:t>
                      </a:r>
                      <a:r>
                        <a:rPr lang="zh-CN" altLang="en-US" sz="2800" dirty="0"/>
                        <a:t>学分</a:t>
                      </a:r>
                      <a:r>
                        <a:rPr lang="en-US" altLang="zh-CN" sz="2800" dirty="0"/>
                        <a:t>+A</a:t>
                      </a:r>
                      <a:r>
                        <a:rPr lang="zh-CN" altLang="en-US" sz="2800" dirty="0"/>
                        <a:t>级课程</a:t>
                      </a:r>
                      <a:r>
                        <a:rPr lang="en-US" altLang="zh-CN" sz="2800" dirty="0"/>
                        <a:t>4</a:t>
                      </a:r>
                      <a:r>
                        <a:rPr lang="zh-CN" altLang="en-US" sz="2800" dirty="0"/>
                        <a:t>学分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869832">
                <a:tc>
                  <a:txBody>
                    <a:bodyPr/>
                    <a:lstStyle/>
                    <a:p>
                      <a:r>
                        <a:rPr lang="en-US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zh-CN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级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dirty="0"/>
                        <a:t>8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zh-CN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级课程</a:t>
                      </a:r>
                      <a:r>
                        <a:rPr lang="en-US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zh-CN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学分</a:t>
                      </a:r>
                      <a:r>
                        <a:rPr lang="en-US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+ B</a:t>
                      </a:r>
                      <a:r>
                        <a:rPr lang="zh-CN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级课程</a:t>
                      </a:r>
                      <a:r>
                        <a:rPr lang="en-US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zh-CN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学分</a:t>
                      </a:r>
                      <a:endParaRPr lang="zh-CN" alt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69832">
                <a:tc>
                  <a:txBody>
                    <a:bodyPr/>
                    <a:lstStyle/>
                    <a:p>
                      <a:r>
                        <a:rPr lang="en-US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r>
                        <a:rPr lang="zh-CN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级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dirty="0"/>
                        <a:t>6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r>
                        <a:rPr lang="zh-CN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级课程</a:t>
                      </a:r>
                      <a:r>
                        <a:rPr lang="en-US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zh-CN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学分</a:t>
                      </a:r>
                      <a:r>
                        <a:rPr lang="en-US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+ C</a:t>
                      </a:r>
                      <a:r>
                        <a:rPr lang="zh-CN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级课程</a:t>
                      </a:r>
                      <a:r>
                        <a:rPr lang="en-US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zh-CN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学分</a:t>
                      </a:r>
                      <a:endParaRPr lang="zh-CN" alt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69832">
                <a:tc>
                  <a:txBody>
                    <a:bodyPr/>
                    <a:lstStyle/>
                    <a:p>
                      <a:r>
                        <a:rPr lang="en-US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lang="zh-CN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级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dirty="0"/>
                        <a:t>4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lang="zh-CN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级</a:t>
                      </a:r>
                      <a:r>
                        <a:rPr lang="zh-CN" altLang="en-US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课程</a:t>
                      </a:r>
                      <a:r>
                        <a:rPr lang="en-US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zh-CN" altLang="en-US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学分或</a:t>
                      </a:r>
                      <a:r>
                        <a:rPr lang="en-US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lang="zh-CN" altLang="en-US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级课程</a:t>
                      </a:r>
                      <a:r>
                        <a:rPr lang="en-US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zh-CN" altLang="en-US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学分</a:t>
                      </a:r>
                      <a:r>
                        <a:rPr lang="en-US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+C+</a:t>
                      </a:r>
                      <a:r>
                        <a:rPr lang="zh-CN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级课程</a:t>
                      </a:r>
                      <a:r>
                        <a:rPr lang="en-US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zh-CN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学分</a:t>
                      </a:r>
                      <a:endParaRPr lang="zh-CN" alt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69833">
                <a:tc rowSpan="2">
                  <a:txBody>
                    <a:bodyPr/>
                    <a:lstStyle/>
                    <a:p>
                      <a:r>
                        <a:rPr lang="en-US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C+</a:t>
                      </a:r>
                      <a:r>
                        <a:rPr lang="zh-CN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级</a:t>
                      </a:r>
                      <a:endParaRPr lang="zh-CN" altLang="en-US" sz="28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altLang="zh-CN" sz="2800" dirty="0"/>
                        <a:t>2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“</a:t>
                      </a:r>
                      <a:r>
                        <a:rPr lang="zh-CN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批判性思维与学术写作</a:t>
                      </a:r>
                      <a:r>
                        <a:rPr lang="en-US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”2</a:t>
                      </a:r>
                      <a:r>
                        <a:rPr lang="zh-CN" altLang="zh-CN" sz="2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学分</a:t>
                      </a:r>
                      <a:endParaRPr lang="en-US" altLang="zh-CN" sz="2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4097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b="1" dirty="0"/>
              <a:t>选课原则</a:t>
            </a:r>
          </a:p>
        </p:txBody>
      </p:sp>
      <p:sp>
        <p:nvSpPr>
          <p:cNvPr id="6147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dirty="0"/>
              <a:t>按照</a:t>
            </a:r>
            <a:r>
              <a:rPr lang="en-US" altLang="zh-CN" sz="2800" dirty="0"/>
              <a:t>Y → A → B → C → C+</a:t>
            </a:r>
            <a:r>
              <a:rPr lang="zh-CN" altLang="en-US" sz="2800" dirty="0"/>
              <a:t>的顺序</a:t>
            </a:r>
            <a:endParaRPr lang="en-US" altLang="zh-CN" sz="2800" dirty="0"/>
          </a:p>
          <a:p>
            <a:r>
              <a:rPr lang="zh-CN" altLang="en-US" sz="2800" dirty="0"/>
              <a:t>编入</a:t>
            </a:r>
            <a:r>
              <a:rPr lang="en-US" altLang="zh-CN" sz="2800" dirty="0"/>
              <a:t>Y</a:t>
            </a:r>
            <a:r>
              <a:rPr lang="zh-CN" altLang="zh-CN" sz="2800" dirty="0"/>
              <a:t>级的学生</a:t>
            </a:r>
            <a:r>
              <a:rPr lang="zh-CN" altLang="en-US" sz="2800" dirty="0"/>
              <a:t>先</a:t>
            </a:r>
            <a:r>
              <a:rPr lang="zh-CN" altLang="zh-CN" sz="2800" dirty="0"/>
              <a:t>修</a:t>
            </a:r>
            <a:r>
              <a:rPr lang="en-US" altLang="zh-CN" sz="2800" dirty="0"/>
              <a:t>Y</a:t>
            </a:r>
            <a:r>
              <a:rPr lang="zh-CN" altLang="zh-CN" sz="2800" dirty="0"/>
              <a:t>级课程，</a:t>
            </a:r>
            <a:r>
              <a:rPr lang="zh-CN" altLang="en-US" sz="2800" dirty="0"/>
              <a:t>然后</a:t>
            </a:r>
            <a:r>
              <a:rPr lang="zh-CN" altLang="zh-CN" sz="2800" dirty="0"/>
              <a:t>修</a:t>
            </a:r>
            <a:r>
              <a:rPr lang="en-US" altLang="zh-CN" sz="2800" dirty="0"/>
              <a:t>A</a:t>
            </a:r>
            <a:r>
              <a:rPr lang="zh-CN" altLang="zh-CN" sz="2800" dirty="0"/>
              <a:t>级课程</a:t>
            </a:r>
            <a:r>
              <a:rPr lang="zh-CN" altLang="en-US" sz="2800" dirty="0"/>
              <a:t>；</a:t>
            </a:r>
            <a:r>
              <a:rPr lang="zh-CN" altLang="zh-CN" sz="2800" dirty="0"/>
              <a:t>修完</a:t>
            </a:r>
            <a:r>
              <a:rPr lang="en-US" altLang="zh-CN" sz="2800" dirty="0"/>
              <a:t>Y</a:t>
            </a:r>
            <a:r>
              <a:rPr lang="zh-CN" altLang="zh-CN" sz="2800" dirty="0"/>
              <a:t>级课程并成绩合格才能修</a:t>
            </a:r>
            <a:r>
              <a:rPr lang="en-US" altLang="zh-CN" sz="2800" dirty="0"/>
              <a:t>A</a:t>
            </a:r>
            <a:r>
              <a:rPr lang="zh-CN" altLang="zh-CN" sz="2800" dirty="0"/>
              <a:t>级课程</a:t>
            </a:r>
            <a:r>
              <a:rPr lang="zh-CN" altLang="en-US" sz="2800" dirty="0"/>
              <a:t>。</a:t>
            </a:r>
            <a:endParaRPr lang="en-US" altLang="zh-CN" sz="2800" dirty="0"/>
          </a:p>
          <a:p>
            <a:r>
              <a:rPr lang="zh-CN" altLang="en-US" sz="2800" dirty="0"/>
              <a:t>编入</a:t>
            </a:r>
            <a:r>
              <a:rPr lang="en-US" altLang="zh-CN" sz="2800" dirty="0"/>
              <a:t>A</a:t>
            </a:r>
            <a:r>
              <a:rPr lang="zh-CN" altLang="zh-CN" sz="2800" dirty="0"/>
              <a:t>级的学生</a:t>
            </a:r>
            <a:r>
              <a:rPr lang="zh-CN" altLang="en-US" sz="2800" dirty="0"/>
              <a:t>先</a:t>
            </a:r>
            <a:r>
              <a:rPr lang="zh-CN" altLang="zh-CN" sz="2800" dirty="0"/>
              <a:t>修</a:t>
            </a:r>
            <a:r>
              <a:rPr lang="en-US" altLang="zh-CN" sz="2800" dirty="0"/>
              <a:t>A</a:t>
            </a:r>
            <a:r>
              <a:rPr lang="zh-CN" altLang="zh-CN" sz="2800" dirty="0"/>
              <a:t>级课程，</a:t>
            </a:r>
            <a:r>
              <a:rPr lang="zh-CN" altLang="en-US" sz="2800" dirty="0"/>
              <a:t>然后</a:t>
            </a:r>
            <a:r>
              <a:rPr lang="zh-CN" altLang="zh-CN" sz="2800" dirty="0"/>
              <a:t>修</a:t>
            </a:r>
            <a:r>
              <a:rPr lang="en-US" altLang="zh-CN" sz="2800" dirty="0"/>
              <a:t>B</a:t>
            </a:r>
            <a:r>
              <a:rPr lang="zh-CN" altLang="zh-CN" sz="2800" dirty="0"/>
              <a:t>级课程</a:t>
            </a:r>
            <a:r>
              <a:rPr lang="zh-CN" altLang="en-US" sz="2800" dirty="0"/>
              <a:t>；</a:t>
            </a:r>
            <a:r>
              <a:rPr lang="zh-CN" altLang="zh-CN" sz="2800" dirty="0"/>
              <a:t>修完</a:t>
            </a:r>
            <a:r>
              <a:rPr lang="en-US" altLang="zh-CN" sz="2800" dirty="0"/>
              <a:t>A</a:t>
            </a:r>
            <a:r>
              <a:rPr lang="zh-CN" altLang="zh-CN" sz="2800" dirty="0"/>
              <a:t>级课程并成绩合格才能修</a:t>
            </a:r>
            <a:r>
              <a:rPr lang="en-US" altLang="zh-CN" sz="2800" dirty="0"/>
              <a:t>B</a:t>
            </a:r>
            <a:r>
              <a:rPr lang="zh-CN" altLang="zh-CN" sz="2800" dirty="0"/>
              <a:t>级课程。</a:t>
            </a:r>
          </a:p>
          <a:p>
            <a:r>
              <a:rPr lang="zh-CN" altLang="en-US" sz="2800" dirty="0"/>
              <a:t>编入</a:t>
            </a:r>
            <a:r>
              <a:rPr lang="en-US" altLang="zh-CN" sz="2800" dirty="0"/>
              <a:t>B</a:t>
            </a:r>
            <a:r>
              <a:rPr lang="zh-CN" altLang="zh-CN" sz="2800" dirty="0"/>
              <a:t>级的学生</a:t>
            </a:r>
            <a:r>
              <a:rPr lang="zh-CN" altLang="en-US" sz="2800" dirty="0"/>
              <a:t>先</a:t>
            </a:r>
            <a:r>
              <a:rPr lang="zh-CN" altLang="zh-CN" sz="2800" dirty="0"/>
              <a:t>修</a:t>
            </a:r>
            <a:r>
              <a:rPr lang="en-US" altLang="zh-CN" sz="2800" dirty="0"/>
              <a:t>B</a:t>
            </a:r>
            <a:r>
              <a:rPr lang="zh-CN" altLang="zh-CN" sz="2800" dirty="0"/>
              <a:t>级课程，</a:t>
            </a:r>
            <a:r>
              <a:rPr lang="zh-CN" altLang="en-US" sz="2800" dirty="0"/>
              <a:t>然后</a:t>
            </a:r>
            <a:r>
              <a:rPr lang="zh-CN" altLang="zh-CN" sz="2800" dirty="0"/>
              <a:t>修</a:t>
            </a:r>
            <a:r>
              <a:rPr lang="en-US" altLang="zh-CN" sz="2800" dirty="0"/>
              <a:t>C</a:t>
            </a:r>
            <a:r>
              <a:rPr lang="zh-CN" altLang="zh-CN" sz="2800" dirty="0"/>
              <a:t>级课程</a:t>
            </a:r>
            <a:r>
              <a:rPr lang="zh-CN" altLang="en-US" sz="2800" dirty="0"/>
              <a:t>；</a:t>
            </a:r>
            <a:r>
              <a:rPr lang="zh-CN" altLang="zh-CN" sz="2800" dirty="0"/>
              <a:t>修完</a:t>
            </a:r>
            <a:r>
              <a:rPr lang="en-US" altLang="zh-CN" sz="2800" dirty="0"/>
              <a:t>B</a:t>
            </a:r>
            <a:r>
              <a:rPr lang="zh-CN" altLang="zh-CN" sz="2800" dirty="0"/>
              <a:t>级课程并成绩合格才能修</a:t>
            </a:r>
            <a:r>
              <a:rPr lang="en-US" altLang="zh-CN" sz="2800" dirty="0"/>
              <a:t>C</a:t>
            </a:r>
            <a:r>
              <a:rPr lang="zh-CN" altLang="zh-CN" sz="2800" dirty="0"/>
              <a:t>级课程。</a:t>
            </a:r>
          </a:p>
          <a:p>
            <a:r>
              <a:rPr lang="zh-CN" altLang="en-US" sz="2800" dirty="0"/>
              <a:t>编入</a:t>
            </a:r>
            <a:r>
              <a:rPr lang="en-US" altLang="zh-CN" sz="2800" dirty="0"/>
              <a:t>C</a:t>
            </a:r>
            <a:r>
              <a:rPr lang="zh-CN" altLang="zh-CN" sz="2800" dirty="0"/>
              <a:t>级的学生只能修</a:t>
            </a:r>
            <a:r>
              <a:rPr lang="en-US" altLang="zh-CN" sz="2800" dirty="0"/>
              <a:t>C</a:t>
            </a:r>
            <a:r>
              <a:rPr lang="zh-CN" altLang="zh-CN" sz="2800" dirty="0"/>
              <a:t>级和</a:t>
            </a:r>
            <a:r>
              <a:rPr lang="en-US" altLang="zh-CN" sz="2800" dirty="0"/>
              <a:t>C+</a:t>
            </a:r>
            <a:r>
              <a:rPr lang="zh-CN" altLang="zh-CN" sz="2800" dirty="0"/>
              <a:t>级课程。</a:t>
            </a:r>
            <a:endParaRPr lang="en-US" altLang="zh-CN" sz="2800" dirty="0"/>
          </a:p>
          <a:p>
            <a:r>
              <a:rPr lang="zh-CN" altLang="en-US" sz="2800" dirty="0"/>
              <a:t>编入</a:t>
            </a:r>
            <a:r>
              <a:rPr lang="en-US" altLang="zh-CN" sz="2800" dirty="0"/>
              <a:t>C+</a:t>
            </a:r>
            <a:r>
              <a:rPr lang="zh-CN" altLang="zh-CN" sz="2800" dirty="0"/>
              <a:t>级的学生只能修</a:t>
            </a:r>
            <a:r>
              <a:rPr lang="en-US" altLang="zh-CN" sz="2800" dirty="0"/>
              <a:t>C+</a:t>
            </a:r>
            <a:r>
              <a:rPr lang="zh-CN" altLang="zh-CN" sz="2800" dirty="0"/>
              <a:t>级课程。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留学生修读英语的规定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CN" altLang="zh-CN" dirty="0"/>
              <a:t>光华管理学院、心理系</a:t>
            </a:r>
            <a:r>
              <a:rPr lang="zh-CN" altLang="en-US" dirty="0"/>
              <a:t>、</a:t>
            </a:r>
            <a:r>
              <a:rPr lang="zh-CN" altLang="zh-CN" dirty="0"/>
              <a:t>生科学院</a:t>
            </a:r>
            <a:r>
              <a:rPr lang="zh-CN" altLang="en-US" dirty="0"/>
              <a:t>、</a:t>
            </a:r>
            <a:r>
              <a:rPr lang="zh-CN" altLang="zh-CN" dirty="0"/>
              <a:t>环</a:t>
            </a:r>
            <a:r>
              <a:rPr lang="zh-CN" altLang="en-US" dirty="0"/>
              <a:t>科</a:t>
            </a:r>
            <a:r>
              <a:rPr lang="zh-CN" altLang="zh-CN" dirty="0"/>
              <a:t>学院、经济学院</a:t>
            </a:r>
            <a:r>
              <a:rPr lang="zh-CN" altLang="en-US" dirty="0"/>
              <a:t>、</a:t>
            </a:r>
            <a:r>
              <a:rPr lang="zh-CN" altLang="zh-CN" dirty="0"/>
              <a:t>法学院</a:t>
            </a:r>
            <a:r>
              <a:rPr lang="zh-CN" altLang="en-US" dirty="0"/>
              <a:t>、</a:t>
            </a:r>
            <a:r>
              <a:rPr lang="zh-CN" altLang="en-US"/>
              <a:t>物理学院、信科学院、哲学系的</a:t>
            </a:r>
            <a:r>
              <a:rPr lang="zh-CN" altLang="en-US" dirty="0"/>
              <a:t>留学生英语为必修课，必须参加分级考试，按级别上课。</a:t>
            </a:r>
            <a:endParaRPr lang="en-US" altLang="zh-CN" dirty="0"/>
          </a:p>
          <a:p>
            <a:r>
              <a:rPr lang="zh-CN" altLang="en-US" dirty="0"/>
              <a:t>其他院系的留学生如需修读英语，可网上选修公共英语。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200" b="1" dirty="0"/>
              <a:t>其他规定</a:t>
            </a:r>
          </a:p>
        </p:txBody>
      </p:sp>
      <p:sp>
        <p:nvSpPr>
          <p:cNvPr id="11267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sz="2800" dirty="0"/>
              <a:t>学生须在入学三年内（含暑期学校）修完大学英语课程。</a:t>
            </a:r>
            <a:endParaRPr lang="zh-CN" altLang="zh-CN" sz="2800" dirty="0">
              <a:solidFill>
                <a:srgbClr val="FF0000"/>
              </a:solidFill>
            </a:endParaRPr>
          </a:p>
          <a:p>
            <a:r>
              <a:rPr lang="zh-CN" altLang="zh-CN" sz="2800" dirty="0"/>
              <a:t>每学期每个学生原则上修读一门大学英语课程。</a:t>
            </a:r>
            <a:endParaRPr lang="zh-CN" altLang="zh-CN" sz="2800" dirty="0">
              <a:solidFill>
                <a:srgbClr val="FF0000"/>
              </a:solidFill>
            </a:endParaRPr>
          </a:p>
          <a:p>
            <a:r>
              <a:rPr lang="zh-CN" altLang="en-US" sz="2800" dirty="0"/>
              <a:t>大学英语教研室在暑期开设的课程可以记入大学英语必修课程学分。是否记为必修课程学分，以选课学生所在院系公布的教学计划为准。</a:t>
            </a:r>
            <a:endParaRPr lang="zh-CN" altLang="zh-CN" sz="2800" dirty="0"/>
          </a:p>
          <a:p>
            <a:endParaRPr lang="zh-CN" altLang="en-US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sz="3200" b="1" dirty="0"/>
              <a:t>考核与成绩评定</a:t>
            </a:r>
            <a:endParaRPr lang="zh-CN" altLang="en-US" sz="3200" b="1" dirty="0"/>
          </a:p>
        </p:txBody>
      </p:sp>
      <p:sp>
        <p:nvSpPr>
          <p:cNvPr id="12291" name="内容占位符 2"/>
          <p:cNvSpPr>
            <a:spLocks noGrp="1"/>
          </p:cNvSpPr>
          <p:nvPr>
            <p:ph idx="1"/>
          </p:nvPr>
        </p:nvSpPr>
        <p:spPr>
          <a:xfrm>
            <a:off x="500063" y="1628800"/>
            <a:ext cx="8229600" cy="460851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sz="2400" dirty="0"/>
              <a:t>1</a:t>
            </a:r>
            <a:r>
              <a:rPr lang="zh-CN" altLang="zh-CN" sz="2400" dirty="0"/>
              <a:t>．大学英语考试考核与成绩评定按照《北京大学</a:t>
            </a:r>
            <a:r>
              <a:rPr lang="zh-CN" altLang="en-US" dirty="0"/>
              <a:t>本科生</a:t>
            </a:r>
            <a:r>
              <a:rPr lang="zh-CN" altLang="zh-CN" sz="2400" dirty="0"/>
              <a:t>学籍管理细则》和《北京大学本科</a:t>
            </a:r>
            <a:r>
              <a:rPr lang="zh-CN" altLang="en-US" sz="2400" dirty="0"/>
              <a:t>生成绩评定和记载办法（试行）</a:t>
            </a:r>
            <a:r>
              <a:rPr lang="zh-CN" altLang="zh-CN" sz="2400" dirty="0"/>
              <a:t>》的有关规定执行。</a:t>
            </a:r>
          </a:p>
          <a:p>
            <a:pPr>
              <a:buFont typeface="Wingdings" pitchFamily="2" charset="2"/>
              <a:buNone/>
            </a:pPr>
            <a:r>
              <a:rPr lang="en-US" altLang="zh-CN" sz="2400" dirty="0"/>
              <a:t>2</a:t>
            </a:r>
            <a:r>
              <a:rPr lang="zh-CN" altLang="zh-CN" sz="2400" dirty="0"/>
              <a:t>．大学英语课程成绩，根据平时作业、测验、出勤、期中考试及期末考试等成绩综合评定。</a:t>
            </a:r>
          </a:p>
          <a:p>
            <a:pPr>
              <a:buFont typeface="Wingdings" pitchFamily="2" charset="2"/>
              <a:buNone/>
            </a:pPr>
            <a:endParaRPr lang="zh-CN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缓考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zh-CN" dirty="0"/>
              <a:t>1. </a:t>
            </a:r>
            <a:r>
              <a:rPr lang="zh-CN" altLang="zh-CN" dirty="0"/>
              <a:t>因病</a:t>
            </a:r>
            <a:r>
              <a:rPr lang="zh-CN" altLang="en-US" dirty="0"/>
              <a:t>或其他特殊</a:t>
            </a:r>
            <a:r>
              <a:rPr lang="zh-CN" altLang="zh-CN" dirty="0"/>
              <a:t>原因不能</a:t>
            </a:r>
            <a:r>
              <a:rPr lang="zh-CN" altLang="en-US" dirty="0"/>
              <a:t>参加英语考试时</a:t>
            </a:r>
            <a:r>
              <a:rPr lang="zh-CN" altLang="zh-CN" dirty="0"/>
              <a:t>，必须</a:t>
            </a:r>
            <a:r>
              <a:rPr lang="zh-CN" altLang="en-US" dirty="0"/>
              <a:t>在</a:t>
            </a:r>
            <a:r>
              <a:rPr lang="zh-CN" altLang="en-US" b="1" dirty="0">
                <a:solidFill>
                  <a:srgbClr val="FF0000"/>
                </a:solidFill>
              </a:rPr>
              <a:t>考试前</a:t>
            </a:r>
            <a:r>
              <a:rPr lang="zh-CN" altLang="en-US" dirty="0"/>
              <a:t>向</a:t>
            </a:r>
            <a:r>
              <a:rPr lang="zh-CN" altLang="en-US" b="1" dirty="0">
                <a:solidFill>
                  <a:srgbClr val="FF0000"/>
                </a:solidFill>
              </a:rPr>
              <a:t>所在院系教务办公室</a:t>
            </a:r>
            <a:r>
              <a:rPr lang="zh-CN" altLang="en-US" dirty="0"/>
              <a:t>提出</a:t>
            </a:r>
            <a:r>
              <a:rPr lang="zh-CN" altLang="en-US" b="1" dirty="0">
                <a:solidFill>
                  <a:srgbClr val="FF0000"/>
                </a:solidFill>
              </a:rPr>
              <a:t>书面缓考申请</a:t>
            </a:r>
            <a:r>
              <a:rPr lang="zh-CN" altLang="en-US" dirty="0"/>
              <a:t>，经院系</a:t>
            </a:r>
            <a:r>
              <a:rPr lang="zh-CN" altLang="en-US" b="1" dirty="0">
                <a:solidFill>
                  <a:srgbClr val="FF0000"/>
                </a:solidFill>
              </a:rPr>
              <a:t>批准后递交大学英语教研室</a:t>
            </a:r>
            <a:r>
              <a:rPr lang="zh-CN" altLang="zh-CN" dirty="0"/>
              <a:t>。</a:t>
            </a:r>
            <a:r>
              <a:rPr lang="zh-CN" altLang="en-US" dirty="0"/>
              <a:t>因病请假者，须同时提交校医院诊断证明。课程开考后提交的病假证明和申请无效。</a:t>
            </a:r>
            <a:endParaRPr lang="zh-CN" altLang="zh-CN" dirty="0"/>
          </a:p>
          <a:p>
            <a:pPr>
              <a:buFont typeface="Wingdings" pitchFamily="2" charset="2"/>
              <a:buNone/>
            </a:pPr>
            <a:r>
              <a:rPr lang="en-US" altLang="zh-CN" dirty="0"/>
              <a:t>2. </a:t>
            </a:r>
            <a:r>
              <a:rPr lang="zh-CN" altLang="en-US" dirty="0"/>
              <a:t>教务部下载</a:t>
            </a:r>
            <a:r>
              <a:rPr lang="zh-CN" altLang="en-US"/>
              <a:t>专栏网址</a:t>
            </a:r>
            <a:r>
              <a:rPr lang="en-US" altLang="zh-CN">
                <a:solidFill>
                  <a:srgbClr val="FF0000"/>
                </a:solidFill>
              </a:rPr>
              <a:t>http</a:t>
            </a:r>
            <a:r>
              <a:rPr lang="en-US" altLang="zh-CN" dirty="0">
                <a:solidFill>
                  <a:srgbClr val="FF0000"/>
                </a:solidFill>
              </a:rPr>
              <a:t>://www.dean.pku.edu.cn/web/student_info.php?type=3&amp;id=20</a:t>
            </a:r>
            <a:r>
              <a:rPr lang="zh-CN" altLang="en-US" b="1" dirty="0">
                <a:solidFill>
                  <a:srgbClr val="FF0000"/>
                </a:solidFill>
              </a:rPr>
              <a:t>“北京大学本科学生申请缓考审批单”</a:t>
            </a:r>
            <a:endParaRPr lang="en-US" altLang="zh-CN" b="1" dirty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altLang="zh-CN" dirty="0"/>
              <a:t>3. </a:t>
            </a:r>
            <a:r>
              <a:rPr lang="zh-CN" altLang="en-US" dirty="0"/>
              <a:t>缓考课程的成绩记录为“缓考”（</a:t>
            </a:r>
            <a:r>
              <a:rPr lang="en-US" altLang="zh-CN" dirty="0"/>
              <a:t>I</a:t>
            </a:r>
            <a:r>
              <a:rPr lang="zh-CN" altLang="en-US" dirty="0"/>
              <a:t>，</a:t>
            </a:r>
            <a:r>
              <a:rPr lang="en-US" altLang="zh-CN" dirty="0"/>
              <a:t>Incomplete</a:t>
            </a:r>
            <a:r>
              <a:rPr lang="zh-CN" altLang="en-US" dirty="0"/>
              <a:t>）</a:t>
            </a:r>
            <a:endParaRPr lang="en-US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b="1" dirty="0"/>
              <a:t>Y</a:t>
            </a:r>
            <a:r>
              <a:rPr lang="zh-CN" altLang="en-US" sz="2800" b="1" dirty="0"/>
              <a:t>级课程（</a:t>
            </a:r>
            <a:r>
              <a:rPr lang="en-US" altLang="zh-CN" sz="2800" b="1" dirty="0"/>
              <a:t>1</a:t>
            </a:r>
            <a:r>
              <a:rPr lang="zh-CN" altLang="zh-CN" sz="2800" b="1" dirty="0"/>
              <a:t>门课</a:t>
            </a:r>
            <a:r>
              <a:rPr lang="en-US" altLang="zh-CN" sz="2800" b="1" dirty="0"/>
              <a:t>1</a:t>
            </a:r>
            <a:r>
              <a:rPr lang="zh-CN" altLang="zh-CN" sz="2800" b="1" dirty="0"/>
              <a:t>个班</a:t>
            </a:r>
            <a:r>
              <a:rPr lang="zh-CN" altLang="en-US" sz="2800" b="1" dirty="0"/>
              <a:t>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/>
              <a:t>基础英语阅读（一）（</a:t>
            </a:r>
            <a:r>
              <a:rPr lang="en-US" altLang="zh-CN" dirty="0"/>
              <a:t>1</a:t>
            </a:r>
            <a:r>
              <a:rPr lang="zh-CN" altLang="en-US" dirty="0"/>
              <a:t>个班）</a:t>
            </a:r>
            <a:endParaRPr lang="zh-CN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445855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凸显">
  <a:themeElements>
    <a:clrScheme name="凸显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凸显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凸显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1191</TotalTime>
  <Words>1196</Words>
  <Application>Microsoft Office PowerPoint</Application>
  <PresentationFormat>全屏显示(4:3)</PresentationFormat>
  <Paragraphs>131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0" baseType="lpstr">
      <vt:lpstr>Arial Unicode MS</vt:lpstr>
      <vt:lpstr>黑体</vt:lpstr>
      <vt:lpstr>华文楷体</vt:lpstr>
      <vt:lpstr>宋体</vt:lpstr>
      <vt:lpstr>Century Schoolbook</vt:lpstr>
      <vt:lpstr>Comic Sans MS</vt:lpstr>
      <vt:lpstr>Wingdings</vt:lpstr>
      <vt:lpstr>Wingdings 2</vt:lpstr>
      <vt:lpstr>凸显</vt:lpstr>
      <vt:lpstr>北京大学 大学英语课程介绍</vt:lpstr>
      <vt:lpstr>课程设置</vt:lpstr>
      <vt:lpstr>各级别应修学分和应修课程示意图</vt:lpstr>
      <vt:lpstr>选课原则</vt:lpstr>
      <vt:lpstr>留学生修读英语的规定</vt:lpstr>
      <vt:lpstr>其他规定</vt:lpstr>
      <vt:lpstr>考核与成绩评定</vt:lpstr>
      <vt:lpstr>缓考</vt:lpstr>
      <vt:lpstr>Y级课程（1门课1个班）</vt:lpstr>
      <vt:lpstr>A级课程（3门课22个班）</vt:lpstr>
      <vt:lpstr>B级课程（17门课65个班）</vt:lpstr>
      <vt:lpstr>C级课程（21门课71个班）</vt:lpstr>
      <vt:lpstr>C+级课程（1门课6个班）</vt:lpstr>
      <vt:lpstr>选课流程</vt:lpstr>
      <vt:lpstr>哪些同学可以手动选课？</vt:lpstr>
      <vt:lpstr>手动选课失败原因</vt:lpstr>
      <vt:lpstr>中期退课</vt:lpstr>
      <vt:lpstr>全国大学英语四六级考试</vt:lpstr>
      <vt:lpstr>学分转换</vt:lpstr>
      <vt:lpstr>大学英语课程导学微视频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北京大学 大学英语课程介绍</dc:title>
  <dc:creator>Administrator</dc:creator>
  <cp:lastModifiedBy>China</cp:lastModifiedBy>
  <cp:revision>113</cp:revision>
  <dcterms:created xsi:type="dcterms:W3CDTF">2017-08-28T01:44:09Z</dcterms:created>
  <dcterms:modified xsi:type="dcterms:W3CDTF">2023-09-01T01:52:02Z</dcterms:modified>
</cp:coreProperties>
</file>