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84" r:id="rId6"/>
    <p:sldId id="278" r:id="rId7"/>
    <p:sldId id="280" r:id="rId8"/>
    <p:sldId id="285" r:id="rId9"/>
    <p:sldId id="293" r:id="rId10"/>
    <p:sldId id="281" r:id="rId11"/>
    <p:sldId id="282" r:id="rId12"/>
    <p:sldId id="266" r:id="rId13"/>
    <p:sldId id="267" r:id="rId14"/>
    <p:sldId id="268" r:id="rId15"/>
    <p:sldId id="292" r:id="rId16"/>
    <p:sldId id="269" r:id="rId17"/>
    <p:sldId id="270" r:id="rId18"/>
    <p:sldId id="271" r:id="rId19"/>
    <p:sldId id="283" r:id="rId20"/>
    <p:sldId id="291" r:id="rId21"/>
    <p:sldId id="27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04" autoAdjust="0"/>
  </p:normalViewPr>
  <p:slideViewPr>
    <p:cSldViewPr>
      <p:cViewPr varScale="1">
        <p:scale>
          <a:sx n="152" d="100"/>
          <a:sy n="152" d="100"/>
        </p:scale>
        <p:origin x="206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655E593-AB11-47C7-8B5B-208CAD7418E5}" type="datetimeFigureOut">
              <a:rPr lang="zh-CN" altLang="en-US" smtClean="0"/>
              <a:pPr/>
              <a:t>2026/9/3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C12DCF-51C1-493D-A600-05014B2648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sz="540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黑体"/>
                <a:ea typeface="黑体"/>
              </a:rPr>
              <a:t>北京大学</a:t>
            </a:r>
            <a:r>
              <a:rPr lang="en-US" altLang="zh-CN" sz="540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黑体"/>
                <a:ea typeface="黑体"/>
              </a:rPr>
              <a:t/>
            </a:r>
            <a:br>
              <a:rPr lang="en-US" altLang="zh-CN" sz="540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黑体"/>
                <a:ea typeface="黑体"/>
              </a:rPr>
            </a:br>
            <a:r>
              <a:rPr lang="zh-CN" altLang="en-US" sz="540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黑体"/>
                <a:ea typeface="黑体"/>
              </a:rPr>
              <a:t>大学英语课程介绍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zh-CN" altLang="en-US" sz="2800" dirty="0"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大学英语教研室</a:t>
            </a:r>
            <a:endParaRPr lang="en-US" altLang="zh-CN" sz="2800" dirty="0"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  <a:latin typeface="黑体"/>
              <a:ea typeface="黑体"/>
            </a:endParaRPr>
          </a:p>
          <a:p>
            <a:pPr algn="just">
              <a:defRPr/>
            </a:pPr>
            <a:r>
              <a:rPr lang="en-US" altLang="zh-CN" sz="2800" dirty="0" smtClean="0"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2026</a:t>
            </a:r>
            <a:r>
              <a:rPr lang="zh-CN" altLang="en-US" sz="2800" dirty="0" smtClean="0"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年</a:t>
            </a:r>
            <a:r>
              <a:rPr lang="en-US" altLang="zh-CN" sz="2800" dirty="0"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9</a:t>
            </a:r>
            <a:r>
              <a:rPr lang="zh-CN" altLang="en-US" sz="2800" dirty="0"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月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/>
              <a:t>A</a:t>
            </a:r>
            <a:r>
              <a:rPr lang="zh-CN" altLang="en-US" sz="3200" b="1" dirty="0"/>
              <a:t>级课程（</a:t>
            </a:r>
            <a:r>
              <a:rPr lang="en-US" altLang="zh-CN" sz="3200" b="1" dirty="0"/>
              <a:t>3</a:t>
            </a:r>
            <a:r>
              <a:rPr lang="zh-CN" altLang="zh-CN" sz="3200" b="1" dirty="0"/>
              <a:t>门</a:t>
            </a:r>
            <a:r>
              <a:rPr lang="zh-CN" altLang="zh-CN" sz="3200" b="1" dirty="0" smtClean="0"/>
              <a:t>课</a:t>
            </a:r>
            <a:r>
              <a:rPr lang="en-US" altLang="zh-CN" sz="3200" b="1" dirty="0" smtClean="0"/>
              <a:t>18</a:t>
            </a:r>
            <a:r>
              <a:rPr lang="zh-CN" altLang="zh-CN" sz="3200" b="1" dirty="0" smtClean="0"/>
              <a:t>个</a:t>
            </a:r>
            <a:r>
              <a:rPr lang="zh-CN" altLang="zh-CN" sz="3200" b="1" dirty="0"/>
              <a:t>班</a:t>
            </a:r>
            <a:r>
              <a:rPr lang="zh-CN" altLang="en-US" sz="3200" b="1" dirty="0"/>
              <a:t>）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zh-CN" sz="2800" dirty="0"/>
              <a:t>英语阅读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个</a:t>
            </a:r>
            <a:r>
              <a:rPr lang="zh-CN" altLang="en-US" sz="2800" dirty="0"/>
              <a:t>班）</a:t>
            </a:r>
            <a:endParaRPr lang="zh-CN" altLang="zh-CN" sz="2800" dirty="0"/>
          </a:p>
          <a:p>
            <a:pPr>
              <a:buFont typeface="Wingdings" pitchFamily="2" charset="2"/>
              <a:buNone/>
            </a:pPr>
            <a:r>
              <a:rPr lang="zh-CN" altLang="zh-CN" sz="2800" dirty="0"/>
              <a:t>英语听说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个</a:t>
            </a:r>
            <a:r>
              <a:rPr lang="zh-CN" altLang="en-US" sz="2800" dirty="0"/>
              <a:t>班）</a:t>
            </a:r>
            <a:r>
              <a:rPr lang="en-US" altLang="zh-CN" sz="2800" dirty="0"/>
              <a:t>	</a:t>
            </a:r>
            <a:endParaRPr lang="zh-CN" altLang="zh-CN" sz="2800" dirty="0"/>
          </a:p>
          <a:p>
            <a:pPr>
              <a:buNone/>
            </a:pPr>
            <a:r>
              <a:rPr lang="zh-CN" altLang="zh-CN" sz="2800" dirty="0"/>
              <a:t>实用基础英语写作</a:t>
            </a:r>
            <a:r>
              <a:rPr lang="zh-CN" altLang="en-US" sz="2800" dirty="0"/>
              <a:t>（</a:t>
            </a:r>
            <a:r>
              <a:rPr lang="en-US" altLang="zh-CN" sz="2800" dirty="0"/>
              <a:t>4</a:t>
            </a:r>
            <a:r>
              <a:rPr lang="zh-CN" altLang="zh-CN" sz="2800" dirty="0"/>
              <a:t>个班</a:t>
            </a:r>
            <a:r>
              <a:rPr lang="zh-CN" altLang="en-US" sz="2800" dirty="0"/>
              <a:t>）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B</a:t>
            </a:r>
            <a:r>
              <a:rPr lang="zh-CN" altLang="en-US" sz="3200" b="1" dirty="0"/>
              <a:t>级课程（</a:t>
            </a:r>
            <a:r>
              <a:rPr lang="en-US" altLang="zh-CN" sz="3200" b="1" dirty="0" smtClean="0"/>
              <a:t>15</a:t>
            </a:r>
            <a:r>
              <a:rPr lang="zh-CN" altLang="zh-CN" sz="3200" b="1" dirty="0" smtClean="0"/>
              <a:t>门课</a:t>
            </a:r>
            <a:r>
              <a:rPr lang="en-US" altLang="zh-CN" sz="3200" b="1" dirty="0" smtClean="0"/>
              <a:t>62</a:t>
            </a:r>
            <a:r>
              <a:rPr lang="zh-CN" altLang="zh-CN" sz="3200" b="1" dirty="0" smtClean="0"/>
              <a:t>个</a:t>
            </a:r>
            <a:r>
              <a:rPr lang="zh-CN" altLang="zh-CN" sz="3200" b="1" dirty="0"/>
              <a:t>班</a:t>
            </a:r>
            <a:r>
              <a:rPr lang="zh-CN" altLang="en-US" sz="3200" b="1" dirty="0"/>
              <a:t>）</a:t>
            </a: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487600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zh-CN" dirty="0"/>
              <a:t>美国文化概览</a:t>
            </a: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r>
              <a:rPr lang="en-US" altLang="zh-CN" dirty="0"/>
              <a:t>            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高级</a:t>
            </a:r>
            <a:r>
              <a:rPr lang="zh-CN" altLang="zh-CN" dirty="0"/>
              <a:t>英语阅读</a:t>
            </a:r>
            <a:r>
              <a:rPr lang="zh-CN" altLang="en-US" dirty="0"/>
              <a:t>（</a:t>
            </a:r>
            <a:r>
              <a:rPr lang="en-US" altLang="zh-CN" dirty="0"/>
              <a:t> 4</a:t>
            </a:r>
            <a:r>
              <a:rPr lang="zh-CN" altLang="zh-CN" dirty="0"/>
              <a:t>个班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高级</a:t>
            </a:r>
            <a:r>
              <a:rPr lang="zh-CN" altLang="zh-CN" dirty="0"/>
              <a:t>英语写作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2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高级英语听说（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个班）</a:t>
            </a:r>
            <a:r>
              <a:rPr lang="en-US" altLang="zh-CN" dirty="0"/>
              <a:t>	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希腊罗马神话赏析（</a:t>
            </a:r>
            <a:r>
              <a:rPr lang="en-US" altLang="zh-CN" dirty="0" smtClean="0"/>
              <a:t> 3</a:t>
            </a:r>
            <a:r>
              <a:rPr lang="zh-CN" altLang="zh-CN" dirty="0" smtClean="0"/>
              <a:t>个班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美国英语语音与听说词汇 （</a:t>
            </a:r>
            <a:r>
              <a:rPr lang="en-US" altLang="zh-CN" dirty="0"/>
              <a:t>3</a:t>
            </a:r>
            <a:r>
              <a:rPr lang="zh-CN" altLang="zh-CN" dirty="0"/>
              <a:t>个班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/>
              <a:t>英语名著与电影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4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r>
              <a:rPr lang="en-US" altLang="zh-CN" dirty="0"/>
              <a:t>	      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英美</a:t>
            </a:r>
            <a:r>
              <a:rPr lang="zh-CN" altLang="zh-CN" dirty="0"/>
              <a:t>戏剧和电影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 smtClean="0"/>
              <a:t>英语</a:t>
            </a:r>
            <a:r>
              <a:rPr lang="zh-CN" altLang="zh-CN" dirty="0"/>
              <a:t>词汇与英美文化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8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/>
              <a:t>影视中的英美文化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6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  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英美</a:t>
            </a:r>
            <a:r>
              <a:rPr lang="zh-CN" altLang="en-US" dirty="0"/>
              <a:t>报刊选读（</a:t>
            </a:r>
            <a:r>
              <a:rPr lang="en-US" altLang="zh-CN" dirty="0"/>
              <a:t>2</a:t>
            </a:r>
            <a:r>
              <a:rPr lang="zh-CN" altLang="en-US" dirty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zh-CN" dirty="0"/>
              <a:t>当代英美纪录片中的中国文化和社会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个班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/>
              <a:t>汉英翻译理论与实践</a:t>
            </a: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个班</a:t>
            </a:r>
            <a:r>
              <a:rPr lang="zh-CN" altLang="en-US" dirty="0" smtClean="0"/>
              <a:t>） 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博雅</a:t>
            </a:r>
            <a:r>
              <a:rPr lang="zh-CN" altLang="zh-CN" dirty="0"/>
              <a:t>英语阅读</a:t>
            </a:r>
            <a:r>
              <a:rPr lang="zh-CN" altLang="en-US" dirty="0"/>
              <a:t>（</a:t>
            </a:r>
            <a:r>
              <a:rPr lang="en-US" altLang="zh-CN" dirty="0"/>
              <a:t> 4</a:t>
            </a:r>
            <a:r>
              <a:rPr lang="zh-CN" altLang="zh-CN" dirty="0"/>
              <a:t>个班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	       </a:t>
            </a:r>
          </a:p>
          <a:p>
            <a:pPr>
              <a:buNone/>
            </a:pPr>
            <a:r>
              <a:rPr lang="zh-CN" altLang="en-US" dirty="0" smtClean="0"/>
              <a:t>医学英语（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英语创意表述</a:t>
            </a:r>
            <a:r>
              <a:rPr lang="en-US" altLang="zh-CN" dirty="0"/>
              <a:t>-TED</a:t>
            </a:r>
            <a:r>
              <a:rPr lang="zh-CN" altLang="en-US" dirty="0"/>
              <a:t>演讲视听说</a:t>
            </a: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</a:t>
            </a:r>
            <a:r>
              <a:rPr lang="zh-CN" altLang="en-US" dirty="0"/>
              <a:t>班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en-US" altLang="zh-CN" sz="3200" b="1" dirty="0"/>
              <a:t>C</a:t>
            </a:r>
            <a:r>
              <a:rPr lang="zh-CN" altLang="en-US" sz="3200" b="1" dirty="0"/>
              <a:t>级课程</a:t>
            </a:r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17</a:t>
            </a:r>
            <a:r>
              <a:rPr lang="zh-CN" altLang="zh-CN" sz="3200" b="1" dirty="0" smtClean="0"/>
              <a:t>门课</a:t>
            </a:r>
            <a:r>
              <a:rPr lang="en-US" altLang="zh-CN" sz="3200" b="1" dirty="0" smtClean="0"/>
              <a:t>81</a:t>
            </a:r>
            <a:r>
              <a:rPr lang="zh-CN" altLang="zh-CN" sz="3200" b="1" dirty="0" smtClean="0"/>
              <a:t>个</a:t>
            </a:r>
            <a:r>
              <a:rPr lang="zh-CN" altLang="zh-CN" sz="3200" b="1" dirty="0"/>
              <a:t>班</a:t>
            </a:r>
            <a:r>
              <a:rPr lang="zh-CN" altLang="en-US" sz="3200" b="1" dirty="0"/>
              <a:t>）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7931224" cy="58326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zh-CN" dirty="0"/>
              <a:t>美国重要历史文献选读</a:t>
            </a:r>
            <a:r>
              <a:rPr lang="zh-CN" altLang="en-US" dirty="0"/>
              <a:t>（</a:t>
            </a:r>
            <a:r>
              <a:rPr lang="en-US" altLang="zh-CN" dirty="0"/>
              <a:t> 4</a:t>
            </a:r>
            <a:r>
              <a:rPr lang="zh-CN" altLang="zh-CN" dirty="0"/>
              <a:t>个班</a:t>
            </a:r>
            <a:r>
              <a:rPr lang="zh-CN" altLang="en-US" dirty="0"/>
              <a:t>）</a:t>
            </a:r>
            <a:r>
              <a:rPr lang="en-US" altLang="zh-CN" dirty="0"/>
              <a:t>	</a:t>
            </a:r>
          </a:p>
          <a:p>
            <a:pPr>
              <a:buNone/>
            </a:pPr>
            <a:r>
              <a:rPr lang="zh-CN" altLang="en-US" dirty="0" smtClean="0"/>
              <a:t>英国浪漫主义诗歌（</a:t>
            </a:r>
            <a:r>
              <a:rPr lang="en-US" altLang="zh-CN" dirty="0" smtClean="0"/>
              <a:t> </a:t>
            </a:r>
            <a:r>
              <a:rPr lang="en-US" altLang="zh-CN" dirty="0"/>
              <a:t>4</a:t>
            </a:r>
            <a:r>
              <a:rPr lang="zh-CN" altLang="zh-CN" dirty="0"/>
              <a:t>个班</a:t>
            </a:r>
            <a:r>
              <a:rPr lang="zh-CN" altLang="en-US" dirty="0"/>
              <a:t>）</a:t>
            </a:r>
            <a:r>
              <a:rPr lang="en-US" altLang="zh-CN" dirty="0"/>
              <a:t>		</a:t>
            </a:r>
          </a:p>
          <a:p>
            <a:pPr>
              <a:buNone/>
            </a:pPr>
            <a:r>
              <a:rPr lang="zh-CN" altLang="zh-CN" dirty="0"/>
              <a:t>语言、文化与交际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3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/>
              <a:t>英语非虚构作品中的近当代中国社会与文化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smtClean="0"/>
              <a:t>2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19</a:t>
            </a:r>
            <a:r>
              <a:rPr lang="zh-CN" altLang="en-US" dirty="0"/>
              <a:t>世纪英国女性作家经典作品选读</a:t>
            </a:r>
            <a:r>
              <a:rPr lang="zh-CN" altLang="en-US" dirty="0" smtClean="0"/>
              <a:t>（</a:t>
            </a:r>
            <a:r>
              <a:rPr lang="en-US" altLang="zh-CN" dirty="0" smtClean="0"/>
              <a:t> </a:t>
            </a:r>
            <a:r>
              <a:rPr lang="en-US" altLang="zh-CN" dirty="0"/>
              <a:t>4</a:t>
            </a:r>
            <a:r>
              <a:rPr lang="zh-CN" altLang="zh-CN" dirty="0"/>
              <a:t>个班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 smtClean="0"/>
              <a:t>学术</a:t>
            </a:r>
            <a:r>
              <a:rPr lang="zh-CN" altLang="zh-CN" dirty="0"/>
              <a:t>英语听说</a:t>
            </a: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个</a:t>
            </a:r>
            <a:r>
              <a:rPr lang="zh-CN" altLang="zh-CN" dirty="0"/>
              <a:t>班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buNone/>
            </a:pPr>
            <a:r>
              <a:rPr lang="zh-CN" altLang="zh-CN" dirty="0" smtClean="0"/>
              <a:t>英美</a:t>
            </a:r>
            <a:r>
              <a:rPr lang="zh-CN" altLang="zh-CN" dirty="0"/>
              <a:t>短篇小说文本分析与鉴赏</a:t>
            </a: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分析性英语写作（</a:t>
            </a:r>
            <a:r>
              <a:rPr lang="en-US" altLang="zh-CN" dirty="0"/>
              <a:t>2</a:t>
            </a:r>
            <a:r>
              <a:rPr lang="zh-CN" altLang="en-US" dirty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学术</a:t>
            </a:r>
            <a:r>
              <a:rPr lang="zh-CN" altLang="en-US" dirty="0"/>
              <a:t>英语写作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24</a:t>
            </a:r>
            <a:r>
              <a:rPr lang="zh-CN" altLang="en-US" dirty="0" smtClean="0"/>
              <a:t>个</a:t>
            </a:r>
            <a:r>
              <a:rPr lang="zh-CN" altLang="en-US" dirty="0"/>
              <a:t>班）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英语公众演讲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</a:t>
            </a:r>
            <a:r>
              <a:rPr lang="zh-CN" altLang="en-US" dirty="0"/>
              <a:t>班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英文学术文献阅读（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西方古典文化：影视与文本（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</a:t>
            </a:r>
            <a:r>
              <a:rPr lang="zh-CN" altLang="en-US" dirty="0"/>
              <a:t>班）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语言、技术</a:t>
            </a:r>
            <a:r>
              <a:rPr lang="zh-CN" altLang="en-US" dirty="0"/>
              <a:t>与社会（</a:t>
            </a:r>
            <a:r>
              <a:rPr lang="en-US" altLang="zh-CN" dirty="0"/>
              <a:t>4</a:t>
            </a:r>
            <a:r>
              <a:rPr lang="zh-CN" altLang="en-US" dirty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北京和上海：中国历史上的双城记</a:t>
            </a:r>
            <a:r>
              <a:rPr lang="zh-CN" altLang="en-US" dirty="0" smtClean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个班）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商务沟通与表达（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个班）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英</a:t>
            </a:r>
            <a:r>
              <a:rPr lang="zh-CN" altLang="en-US" dirty="0" smtClean="0"/>
              <a:t>汉口译（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个班）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跨文化</a:t>
            </a:r>
            <a:r>
              <a:rPr lang="zh-CN" altLang="en-US" dirty="0" smtClean="0"/>
              <a:t>交际（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个班）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英语散文选读：</a:t>
            </a:r>
            <a:r>
              <a:rPr lang="en-US" altLang="zh-CN" dirty="0"/>
              <a:t>19</a:t>
            </a:r>
            <a:r>
              <a:rPr lang="zh-CN" altLang="en-US" dirty="0"/>
              <a:t>世纪</a:t>
            </a:r>
            <a:r>
              <a:rPr lang="zh-CN" altLang="en-US" dirty="0" smtClean="0"/>
              <a:t>维多利亚</a:t>
            </a:r>
            <a:r>
              <a:rPr lang="zh-CN" altLang="en-US" dirty="0"/>
              <a:t>时期至</a:t>
            </a:r>
            <a:r>
              <a:rPr lang="en-US" altLang="zh-CN" dirty="0"/>
              <a:t>20</a:t>
            </a:r>
            <a:r>
              <a:rPr lang="zh-CN" altLang="en-US" dirty="0" smtClean="0"/>
              <a:t>世纪（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个班）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/>
              <a:t>C+</a:t>
            </a:r>
            <a:r>
              <a:rPr lang="zh-CN" altLang="en-US" sz="3200" b="1" dirty="0"/>
              <a:t>级课程（</a:t>
            </a:r>
            <a:r>
              <a:rPr lang="en-US" altLang="zh-CN" sz="3200" b="1" dirty="0"/>
              <a:t>1</a:t>
            </a:r>
            <a:r>
              <a:rPr lang="zh-CN" altLang="zh-CN" sz="3200" b="1" dirty="0"/>
              <a:t>门</a:t>
            </a:r>
            <a:r>
              <a:rPr lang="zh-CN" altLang="zh-CN" sz="3200" b="1" dirty="0" smtClean="0"/>
              <a:t>课</a:t>
            </a:r>
            <a:r>
              <a:rPr lang="en-US" altLang="zh-CN" sz="3200" b="1" dirty="0" smtClean="0"/>
              <a:t>8</a:t>
            </a:r>
            <a:r>
              <a:rPr lang="zh-CN" altLang="zh-CN" sz="3200" b="1" dirty="0" smtClean="0"/>
              <a:t>个</a:t>
            </a:r>
            <a:r>
              <a:rPr lang="zh-CN" altLang="zh-CN" sz="3200" b="1" dirty="0"/>
              <a:t>班</a:t>
            </a:r>
            <a:r>
              <a:rPr lang="zh-CN" altLang="en-US" sz="3200" b="1" dirty="0"/>
              <a:t>）</a:t>
            </a: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zh-CN" sz="2800" dirty="0"/>
              <a:t>批判性思维与学术写作</a:t>
            </a:r>
            <a:r>
              <a:rPr lang="zh-CN" altLang="en-US" sz="2800" dirty="0" smtClean="0"/>
              <a:t>（</a:t>
            </a:r>
            <a:r>
              <a:rPr lang="en-US" altLang="zh-CN" sz="2800" smtClean="0"/>
              <a:t>8</a:t>
            </a:r>
            <a:r>
              <a:rPr lang="zh-CN" altLang="en-US" sz="2800" smtClean="0"/>
              <a:t>个</a:t>
            </a:r>
            <a:r>
              <a:rPr lang="zh-CN" altLang="en-US" sz="2800" dirty="0"/>
              <a:t>班）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zh-CN" altLang="en-US" sz="3200" b="1" dirty="0"/>
              <a:t>选课流程</a:t>
            </a: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14313" y="1196752"/>
            <a:ext cx="8715375" cy="5018311"/>
          </a:xfrm>
        </p:spPr>
        <p:txBody>
          <a:bodyPr/>
          <a:lstStyle/>
          <a:p>
            <a:pPr marL="514350" indent="-514350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公布分级考试结果（</a:t>
            </a:r>
            <a:r>
              <a:rPr lang="en-US" altLang="zh-CN" sz="2400" dirty="0"/>
              <a:t>9</a:t>
            </a:r>
            <a:r>
              <a:rPr lang="zh-CN" altLang="en-US" sz="2400" dirty="0" smtClean="0"/>
              <a:t>月</a:t>
            </a:r>
            <a:r>
              <a:rPr lang="en-US" altLang="zh-CN" dirty="0" smtClean="0"/>
              <a:t>3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514350" indent="-514350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网上选课（</a:t>
            </a:r>
            <a:r>
              <a:rPr lang="en-US" altLang="zh-CN" sz="2400" dirty="0"/>
              <a:t>9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日</a:t>
            </a:r>
            <a:r>
              <a:rPr lang="en-US" altLang="zh-CN" sz="2400" dirty="0" smtClean="0"/>
              <a:t>-4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预选，</a:t>
            </a:r>
            <a:r>
              <a:rPr lang="en-US" altLang="zh-CN" sz="2400" dirty="0"/>
              <a:t>9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4-17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补退选）。请各位同学根据分级结果并结合自己的实际情况，修读各级别相应课程。</a:t>
            </a:r>
            <a:endParaRPr lang="en-US" altLang="zh-CN" sz="2400" dirty="0"/>
          </a:p>
          <a:p>
            <a:pPr marL="514350" indent="-514350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手动选课时间：</a:t>
            </a:r>
            <a:r>
              <a:rPr lang="en-US" altLang="zh-CN" sz="2400" dirty="0"/>
              <a:t>9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18</a:t>
            </a:r>
            <a:r>
              <a:rPr lang="zh-CN" altLang="en-US" sz="2400" dirty="0" smtClean="0"/>
              <a:t>日</a:t>
            </a:r>
            <a:r>
              <a:rPr lang="en-US" altLang="zh-CN" dirty="0"/>
              <a:t>8</a:t>
            </a:r>
            <a:r>
              <a:rPr lang="en-US" altLang="zh-CN" sz="2400" dirty="0"/>
              <a:t>:00-17:00</a:t>
            </a:r>
            <a:r>
              <a:rPr lang="zh-CN" altLang="en-US" sz="2400" dirty="0"/>
              <a:t>。手动选课之前，要求学生先上课，记好课程名称与班号。</a:t>
            </a:r>
            <a:endParaRPr lang="en-US" altLang="zh-CN" sz="2400" dirty="0"/>
          </a:p>
          <a:p>
            <a:pPr marL="514350" indent="-514350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手动选课手续办理完毕当天</a:t>
            </a:r>
            <a:r>
              <a:rPr lang="zh-CN" altLang="zh-CN" sz="2400" dirty="0"/>
              <a:t>，登陆</a:t>
            </a:r>
            <a:r>
              <a:rPr lang="zh-CN" altLang="en-US" sz="2400" dirty="0"/>
              <a:t>校内门户</a:t>
            </a:r>
            <a:r>
              <a:rPr lang="en-US" altLang="zh-CN" sz="2400" dirty="0"/>
              <a:t>-</a:t>
            </a:r>
            <a:r>
              <a:rPr lang="zh-CN" altLang="en-US" sz="2400" dirty="0"/>
              <a:t>办事大厅</a:t>
            </a:r>
            <a:r>
              <a:rPr lang="en-US" altLang="zh-CN" sz="2400" dirty="0"/>
              <a:t>-</a:t>
            </a:r>
            <a:r>
              <a:rPr lang="zh-CN" altLang="en-US" sz="2400" dirty="0"/>
              <a:t>我的课表查询</a:t>
            </a:r>
            <a:r>
              <a:rPr lang="zh-CN" altLang="zh-CN" sz="2400" dirty="0"/>
              <a:t>选课</a:t>
            </a:r>
            <a:r>
              <a:rPr lang="zh-CN" altLang="en-US" sz="2400" dirty="0"/>
              <a:t>结果。</a:t>
            </a:r>
            <a:endParaRPr lang="en-US" altLang="zh-CN" sz="2400" dirty="0"/>
          </a:p>
          <a:p>
            <a:pPr marL="0" indent="0"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zh-CN" altLang="en-US" sz="3200" b="1" dirty="0"/>
              <a:t>哪些同学可以手动选课？</a:t>
            </a: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14313" y="1196752"/>
            <a:ext cx="8715375" cy="5018311"/>
          </a:xfrm>
        </p:spPr>
        <p:txBody>
          <a:bodyPr>
            <a:normAutofit/>
          </a:bodyPr>
          <a:lstStyle/>
          <a:p>
            <a:r>
              <a:rPr lang="en-US" dirty="0"/>
              <a:t>1</a:t>
            </a:r>
            <a:r>
              <a:rPr lang="zh-CN" altLang="en-US" dirty="0"/>
              <a:t>）大四的同学（如果在网上选不上课）</a:t>
            </a:r>
            <a:endParaRPr lang="en-US" dirty="0"/>
          </a:p>
          <a:p>
            <a:r>
              <a:rPr lang="en-US" dirty="0"/>
              <a:t>2</a:t>
            </a:r>
            <a:r>
              <a:rPr lang="zh-CN" altLang="en-US" dirty="0"/>
              <a:t>）缓考的同学（如果在网上选不上课）</a:t>
            </a:r>
            <a:endParaRPr lang="en-US" dirty="0"/>
          </a:p>
          <a:p>
            <a:r>
              <a:rPr lang="en-US" dirty="0"/>
              <a:t>3</a:t>
            </a:r>
            <a:r>
              <a:rPr lang="zh-CN" altLang="en-US" dirty="0"/>
              <a:t>）医学部编入</a:t>
            </a:r>
            <a:r>
              <a:rPr lang="en-US" altLang="zh-CN" dirty="0"/>
              <a:t>A</a:t>
            </a:r>
            <a:r>
              <a:rPr lang="zh-CN" altLang="en-US" dirty="0"/>
              <a:t>级的同学（如果在网上选不上课）</a:t>
            </a:r>
            <a:endParaRPr lang="en-US" dirty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）</a:t>
            </a:r>
            <a:r>
              <a:rPr lang="en-US" altLang="zh-CN" dirty="0" smtClean="0"/>
              <a:t>22</a:t>
            </a:r>
            <a:r>
              <a:rPr lang="zh-CN" altLang="en-US" dirty="0" smtClean="0"/>
              <a:t>级</a:t>
            </a:r>
            <a:r>
              <a:rPr lang="zh-CN" altLang="en-US" dirty="0"/>
              <a:t>（包括</a:t>
            </a:r>
            <a:r>
              <a:rPr lang="en-US" altLang="zh-CN" dirty="0" smtClean="0"/>
              <a:t>22</a:t>
            </a:r>
            <a:r>
              <a:rPr lang="zh-CN" altLang="en-US" dirty="0" smtClean="0"/>
              <a:t>级</a:t>
            </a:r>
            <a:r>
              <a:rPr lang="zh-CN" altLang="en-US" dirty="0"/>
              <a:t>）之前</a:t>
            </a:r>
            <a:r>
              <a:rPr lang="zh-CN" altLang="en-US" dirty="0" smtClean="0"/>
              <a:t>的同学（</a:t>
            </a:r>
            <a:r>
              <a:rPr lang="zh-CN" altLang="en-US" dirty="0"/>
              <a:t>无法在网上选课）</a:t>
            </a:r>
            <a:endParaRPr lang="en-US" dirty="0"/>
          </a:p>
          <a:p>
            <a:pPr marL="0" indent="0">
              <a:buNone/>
              <a:defRPr/>
            </a:pPr>
            <a:endParaRPr lang="en-US" altLang="zh-CN" dirty="0"/>
          </a:p>
          <a:p>
            <a:pPr marL="0" indent="0">
              <a:buNone/>
              <a:defRPr/>
            </a:pPr>
            <a:r>
              <a:rPr lang="zh-CN" altLang="en-US" dirty="0"/>
              <a:t>注：每个班只能增加</a:t>
            </a:r>
            <a:r>
              <a:rPr lang="en-US" altLang="zh-CN" dirty="0"/>
              <a:t>1-2</a:t>
            </a:r>
            <a:r>
              <a:rPr lang="zh-CN" altLang="en-US" dirty="0"/>
              <a:t>个手动选课同学，而且教室里须有空座位。</a:t>
            </a:r>
          </a:p>
        </p:txBody>
      </p:sp>
    </p:spTree>
    <p:extLst>
      <p:ext uri="{BB962C8B-B14F-4D97-AF65-F5344CB8AC3E}">
        <p14:creationId xmlns:p14="http://schemas.microsoft.com/office/powerpoint/2010/main" val="3930373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/>
              <a:t>手动选课失败原因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超过规定的学分上限</a:t>
            </a:r>
            <a:endParaRPr lang="en-US" altLang="zh-CN" sz="2800" dirty="0"/>
          </a:p>
          <a:p>
            <a:r>
              <a:rPr lang="zh-CN" altLang="en-US" sz="2800" dirty="0"/>
              <a:t>上课时间冲突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/>
              <a:t>中期退课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学生经过一段时间的学习，确实感到不能坚持学习的课程，学校在学期中安排一次退课机会。</a:t>
            </a:r>
            <a:r>
              <a:rPr lang="zh-CN" altLang="en-US" sz="2800" b="1" dirty="0"/>
              <a:t>根据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北京大学本科生中期退课管理办法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，学生中期退课后，成绩单上该门课程如实记载为</a:t>
            </a:r>
            <a:r>
              <a:rPr lang="en-US" altLang="zh-CN" sz="2800" b="1" dirty="0"/>
              <a:t>W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withdrawal</a:t>
            </a:r>
            <a:r>
              <a:rPr lang="zh-CN" altLang="en-US" sz="2800" b="1" dirty="0"/>
              <a:t>，退课）</a:t>
            </a:r>
            <a:r>
              <a:rPr lang="zh-CN" altLang="en-US" sz="2800" dirty="0"/>
              <a:t>，具体操作程序和时间安排以教务部网上通知为准。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/>
              <a:t>全国大学英语四六级考试</a:t>
            </a: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不与学历挂钩</a:t>
            </a:r>
            <a:endParaRPr lang="en-US" altLang="zh-CN" sz="2800" dirty="0"/>
          </a:p>
          <a:p>
            <a:r>
              <a:rPr lang="zh-CN" altLang="en-US" sz="2800" dirty="0"/>
              <a:t>不与课程挂钩</a:t>
            </a:r>
            <a:endParaRPr lang="en-US" altLang="zh-CN" sz="2800" dirty="0"/>
          </a:p>
          <a:p>
            <a:r>
              <a:rPr lang="zh-CN" altLang="en-US" sz="2800" dirty="0"/>
              <a:t>是否与保研挂钩由所在院系决定</a:t>
            </a:r>
            <a:endParaRPr lang="en-US" altLang="zh-CN" sz="2800" dirty="0"/>
          </a:p>
          <a:p>
            <a:r>
              <a:rPr lang="zh-CN" altLang="en-US" sz="2800" dirty="0"/>
              <a:t>考试中心负责报名和考务工作</a:t>
            </a:r>
            <a:endParaRPr lang="en-US" altLang="zh-CN" sz="2800" dirty="0"/>
          </a:p>
          <a:p>
            <a:r>
              <a:rPr lang="zh-CN" altLang="en-US" sz="2800" dirty="0"/>
              <a:t>具体报名和考试通知请留意教务部公告</a:t>
            </a:r>
            <a:endParaRPr lang="en-US" altLang="zh-CN" sz="2800" dirty="0"/>
          </a:p>
          <a:p>
            <a:r>
              <a:rPr lang="zh-CN" altLang="en-US" sz="2800" dirty="0"/>
              <a:t>考试中心电话：</a:t>
            </a:r>
            <a:r>
              <a:rPr lang="en-US" altLang="zh-CN" sz="2800" dirty="0"/>
              <a:t>62764111</a:t>
            </a:r>
          </a:p>
          <a:p>
            <a:r>
              <a:rPr lang="zh-CN" altLang="en-US" sz="2800" dirty="0"/>
              <a:t>考试中心地址：四教二楼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zh-CN" altLang="en-US" b="1" dirty="0"/>
              <a:t>学分转换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/>
              <a:t>在校外交流学生回校后转学分，首先请务必仔细阅读</a:t>
            </a:r>
            <a:r>
              <a:rPr lang="en-US" altLang="zh-CN" dirty="0"/>
              <a:t>《</a:t>
            </a:r>
            <a:r>
              <a:rPr lang="zh-CN" altLang="en-US" dirty="0"/>
              <a:t>北京大学本科生交流课程及学分管理办法</a:t>
            </a:r>
            <a:r>
              <a:rPr lang="en-US" altLang="zh-CN" dirty="0"/>
              <a:t>》</a:t>
            </a:r>
            <a:r>
              <a:rPr lang="zh-CN" altLang="en-US" dirty="0"/>
              <a:t>。具体的转学分操作步骤如下：</a:t>
            </a:r>
          </a:p>
          <a:p>
            <a:r>
              <a:rPr lang="zh-CN" altLang="en-US" dirty="0"/>
              <a:t>第一步，网上申请路径为：登录个人校内信息门户（</a:t>
            </a:r>
            <a:r>
              <a:rPr lang="en-US" altLang="zh-CN" dirty="0"/>
              <a:t>portal.pku.edu.cn</a:t>
            </a:r>
            <a:r>
              <a:rPr lang="zh-CN" altLang="en-US" dirty="0"/>
              <a:t>），点击：业务办理</a:t>
            </a:r>
            <a:r>
              <a:rPr lang="en-US" altLang="zh-CN" dirty="0"/>
              <a:t>-&gt;</a:t>
            </a:r>
            <a:r>
              <a:rPr lang="zh-CN" altLang="en-US" dirty="0"/>
              <a:t>教务部</a:t>
            </a:r>
            <a:r>
              <a:rPr lang="en-US" altLang="zh-CN" dirty="0"/>
              <a:t>-&gt;</a:t>
            </a:r>
            <a:r>
              <a:rPr lang="zh-CN" altLang="en-US" dirty="0"/>
              <a:t>申请交流成绩转换（适用新规则），填写完成“</a:t>
            </a:r>
            <a:r>
              <a:rPr lang="zh-CN" altLang="zh-CN" b="1" dirty="0">
                <a:solidFill>
                  <a:srgbClr val="FF0000"/>
                </a:solidFill>
              </a:rPr>
              <a:t>北京大学学生交流课程抵免申请表</a:t>
            </a:r>
            <a:r>
              <a:rPr lang="zh-CN" altLang="en-US" dirty="0"/>
              <a:t>”并提交。</a:t>
            </a:r>
          </a:p>
          <a:p>
            <a:r>
              <a:rPr lang="zh-CN" altLang="en-US" dirty="0"/>
              <a:t>第二步，提交并打印申请表，学生持申请表、课程说明及成绩单原件和复印件交由大学英语教研室签字审核。</a:t>
            </a:r>
          </a:p>
          <a:p>
            <a:r>
              <a:rPr lang="zh-CN" altLang="en-US" dirty="0"/>
              <a:t>第三步，上述操作完成后，学生持申请表及成绩单原件和复印件至教务部交流办公室</a:t>
            </a:r>
            <a:r>
              <a:rPr lang="zh-CN" altLang="en-US" dirty="0" smtClean="0"/>
              <a:t>（燕园大厦</a:t>
            </a:r>
            <a:r>
              <a:rPr lang="en-US" altLang="zh-CN" dirty="0" smtClean="0"/>
              <a:t>12</a:t>
            </a:r>
            <a:r>
              <a:rPr lang="zh-CN" altLang="en-US" smtClean="0"/>
              <a:t>层）</a:t>
            </a:r>
            <a:r>
              <a:rPr lang="zh-CN" altLang="en-US" dirty="0"/>
              <a:t>现场办理转学分手续。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/>
              <a:t>课程设置</a:t>
            </a: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fontScale="92500"/>
          </a:bodyPr>
          <a:lstStyle/>
          <a:p>
            <a:r>
              <a:rPr lang="zh-CN" altLang="en-US" sz="2800" b="1" dirty="0"/>
              <a:t>课程性质</a:t>
            </a:r>
            <a:endParaRPr lang="en-US" altLang="zh-CN" sz="2800" b="1" dirty="0"/>
          </a:p>
          <a:p>
            <a:pPr>
              <a:buFont typeface="Wingdings" pitchFamily="2" charset="2"/>
              <a:buNone/>
            </a:pPr>
            <a:r>
              <a:rPr lang="en-US" altLang="zh-CN" sz="2800" dirty="0"/>
              <a:t>	</a:t>
            </a:r>
            <a:r>
              <a:rPr lang="zh-CN" altLang="zh-CN" sz="2800" dirty="0"/>
              <a:t>全校必修课程</a:t>
            </a:r>
            <a:endParaRPr lang="en-US" altLang="zh-CN" sz="2800" b="1" dirty="0"/>
          </a:p>
          <a:p>
            <a:r>
              <a:rPr lang="zh-CN" altLang="en-US" sz="2800" b="1" dirty="0"/>
              <a:t>学分</a:t>
            </a:r>
            <a:endParaRPr lang="en-US" altLang="zh-CN" sz="2800" b="1" dirty="0"/>
          </a:p>
          <a:p>
            <a:pPr>
              <a:buFont typeface="Wingdings" pitchFamily="2" charset="2"/>
              <a:buNone/>
            </a:pPr>
            <a:r>
              <a:rPr lang="en-US" altLang="zh-CN" sz="2800" dirty="0"/>
              <a:t>	</a:t>
            </a:r>
            <a:r>
              <a:rPr lang="zh-CN" altLang="zh-CN" sz="2800" dirty="0"/>
              <a:t>弹性学分（</a:t>
            </a:r>
            <a:r>
              <a:rPr lang="en-US" altLang="zh-CN" sz="2800" dirty="0"/>
              <a:t>2</a:t>
            </a:r>
            <a:r>
              <a:rPr lang="zh-CN" altLang="zh-CN" sz="2800" dirty="0"/>
              <a:t>、</a:t>
            </a:r>
            <a:r>
              <a:rPr lang="en-US" altLang="zh-CN" sz="2800" dirty="0"/>
              <a:t>4</a:t>
            </a:r>
            <a:r>
              <a:rPr lang="zh-CN" altLang="zh-CN" sz="2800" dirty="0"/>
              <a:t>、</a:t>
            </a:r>
            <a:r>
              <a:rPr lang="en-US" altLang="zh-CN" sz="2800" dirty="0"/>
              <a:t>6</a:t>
            </a:r>
            <a:r>
              <a:rPr lang="zh-CN" altLang="zh-CN" sz="2800" dirty="0"/>
              <a:t>、</a:t>
            </a:r>
            <a:r>
              <a:rPr lang="en-US" altLang="zh-CN" sz="2800" dirty="0"/>
              <a:t>8</a:t>
            </a:r>
            <a:r>
              <a:rPr lang="zh-CN" altLang="zh-CN" sz="2800" dirty="0"/>
              <a:t>学分制）</a:t>
            </a:r>
            <a:endParaRPr lang="en-US" altLang="zh-CN" sz="2800" dirty="0"/>
          </a:p>
          <a:p>
            <a:r>
              <a:rPr lang="zh-CN" altLang="en-US" sz="2800" b="1" dirty="0"/>
              <a:t>教学</a:t>
            </a:r>
            <a:endParaRPr lang="en-US" altLang="zh-CN" sz="2800" b="1" dirty="0"/>
          </a:p>
          <a:p>
            <a:pPr>
              <a:buFont typeface="Wingdings" pitchFamily="2" charset="2"/>
              <a:buNone/>
            </a:pPr>
            <a:r>
              <a:rPr lang="en-US" altLang="zh-CN" sz="2800" dirty="0"/>
              <a:t>	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分级</a:t>
            </a:r>
            <a:r>
              <a:rPr lang="zh-CN" altLang="zh-CN" sz="2800" dirty="0"/>
              <a:t>模块化教学</a:t>
            </a:r>
            <a:r>
              <a:rPr lang="zh-CN" altLang="en-US" sz="2800" dirty="0"/>
              <a:t>（</a:t>
            </a:r>
            <a:r>
              <a:rPr lang="en-US" altLang="zh-CN" sz="2800" dirty="0"/>
              <a:t>Y</a:t>
            </a:r>
            <a:r>
              <a:rPr lang="zh-CN" altLang="en-US" sz="2800" dirty="0"/>
              <a:t>级、</a:t>
            </a:r>
            <a:r>
              <a:rPr lang="en-US" altLang="zh-CN" sz="2800" dirty="0"/>
              <a:t>A</a:t>
            </a:r>
            <a:r>
              <a:rPr lang="zh-CN" altLang="en-US" sz="2800" dirty="0"/>
              <a:t>级、</a:t>
            </a:r>
            <a:r>
              <a:rPr lang="en-US" altLang="zh-CN" sz="2800" dirty="0"/>
              <a:t>B</a:t>
            </a:r>
            <a:r>
              <a:rPr lang="zh-CN" altLang="en-US" sz="2800" dirty="0"/>
              <a:t>级、</a:t>
            </a:r>
            <a:r>
              <a:rPr lang="en-US" altLang="zh-CN" sz="2800" dirty="0"/>
              <a:t>C</a:t>
            </a:r>
            <a:r>
              <a:rPr lang="zh-CN" altLang="en-US" sz="2800" dirty="0"/>
              <a:t>级、</a:t>
            </a:r>
            <a:r>
              <a:rPr lang="en-US" altLang="zh-CN" sz="2800" dirty="0"/>
              <a:t>C+</a:t>
            </a:r>
            <a:r>
              <a:rPr lang="zh-CN" altLang="en-US" sz="2800" dirty="0"/>
              <a:t>级）</a:t>
            </a:r>
            <a:endParaRPr lang="en-US" altLang="zh-CN" sz="2800" b="1" dirty="0"/>
          </a:p>
          <a:p>
            <a:r>
              <a:rPr lang="zh-CN" altLang="en-US" sz="2800" b="1" dirty="0"/>
              <a:t>课时</a:t>
            </a:r>
            <a:endParaRPr lang="en-US" altLang="zh-CN" sz="2800" b="1" dirty="0"/>
          </a:p>
          <a:p>
            <a:pPr>
              <a:buFont typeface="Wingdings" pitchFamily="2" charset="2"/>
              <a:buNone/>
            </a:pPr>
            <a:r>
              <a:rPr lang="en-US" altLang="zh-CN" sz="2800" b="1" dirty="0"/>
              <a:t>	</a:t>
            </a:r>
            <a:r>
              <a:rPr lang="zh-CN" altLang="zh-CN" sz="2800" dirty="0"/>
              <a:t>大学英语每门课程每周</a:t>
            </a:r>
            <a:r>
              <a:rPr lang="en-US" altLang="zh-CN" sz="2800" dirty="0"/>
              <a:t>2</a:t>
            </a:r>
            <a:r>
              <a:rPr lang="zh-CN" altLang="zh-CN" sz="2800" dirty="0"/>
              <a:t>学时，</a:t>
            </a:r>
            <a:r>
              <a:rPr lang="en-US" altLang="zh-CN" sz="2800" dirty="0"/>
              <a:t>2</a:t>
            </a:r>
            <a:r>
              <a:rPr lang="zh-CN" altLang="zh-CN" sz="2800" dirty="0"/>
              <a:t>学分</a:t>
            </a:r>
            <a:endParaRPr lang="en-US" altLang="zh-CN" sz="2800" dirty="0"/>
          </a:p>
          <a:p>
            <a:pPr>
              <a:buFont typeface="Wingdings" pitchFamily="2" charset="2"/>
              <a:buNone/>
            </a:pPr>
            <a:endParaRPr lang="en-US" altLang="zh-CN" b="1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	</a:t>
            </a:r>
          </a:p>
          <a:p>
            <a:pPr>
              <a:buFont typeface="Wingdings" pitchFamily="2" charset="2"/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大学英语课程导学微视频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916832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大学英语课程导学微视频，已放入北大教学网（</a:t>
            </a:r>
            <a:r>
              <a:rPr lang="en-US" altLang="zh-CN" dirty="0"/>
              <a:t>course.pku.edu.cn</a:t>
            </a:r>
            <a:r>
              <a:rPr lang="zh-CN" altLang="en-US" dirty="0"/>
              <a:t>）。请同学们在教学网首页，点击“校园卡用户”，输入本人统一认证的账号和密码，即可登录观看。课程号和课程名为 “</a:t>
            </a:r>
            <a:r>
              <a:rPr lang="en-US" altLang="zh-CN" dirty="0"/>
              <a:t>s-038-0  </a:t>
            </a:r>
            <a:r>
              <a:rPr lang="zh-CN" altLang="en-US" dirty="0"/>
              <a:t>大学英语导学微视频”。</a:t>
            </a:r>
          </a:p>
        </p:txBody>
      </p:sp>
    </p:spTree>
    <p:extLst>
      <p:ext uri="{BB962C8B-B14F-4D97-AF65-F5344CB8AC3E}">
        <p14:creationId xmlns:p14="http://schemas.microsoft.com/office/powerpoint/2010/main" val="3875026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altLang="zh-CN" sz="9600"/>
              <a:t>   </a:t>
            </a:r>
          </a:p>
          <a:p>
            <a:pPr algn="just">
              <a:buFont typeface="Wingdings" pitchFamily="2" charset="2"/>
              <a:buNone/>
            </a:pPr>
            <a:r>
              <a:rPr lang="en-US" altLang="zh-CN" sz="9600" dirty="0"/>
              <a:t>    </a:t>
            </a:r>
            <a:r>
              <a:rPr lang="en-US" altLang="zh-CN" sz="9600" dirty="0">
                <a:solidFill>
                  <a:srgbClr val="FF0000"/>
                </a:solidFill>
                <a:latin typeface="Comic Sans MS" pitchFamily="66" charset="0"/>
                <a:ea typeface="Arial Unicode MS" pitchFamily="34" charset="-122"/>
              </a:rPr>
              <a:t>Thanks!</a:t>
            </a:r>
            <a:endParaRPr lang="zh-CN" altLang="en-US" sz="9600" dirty="0">
              <a:solidFill>
                <a:srgbClr val="FF0000"/>
              </a:solidFill>
              <a:latin typeface="Comic Sans MS" pitchFamily="66" charset="0"/>
              <a:ea typeface="Arial Unicode MS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zh-CN" altLang="zh-CN" sz="3200" b="1" dirty="0"/>
              <a:t>各级别应修学分和应修课程示意图</a:t>
            </a:r>
            <a:endParaRPr lang="zh-CN" altLang="en-US" sz="3200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736337"/>
              </p:ext>
            </p:extLst>
          </p:nvPr>
        </p:nvGraphicFramePr>
        <p:xfrm>
          <a:off x="395536" y="548680"/>
          <a:ext cx="8334896" cy="5982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9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96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103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40102">
                <a:tc>
                  <a:txBody>
                    <a:bodyPr/>
                    <a:lstStyle/>
                    <a:p>
                      <a:r>
                        <a:rPr lang="zh-CN" altLang="zh-CN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入学分级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应修学分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应修课程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832"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Y</a:t>
                      </a:r>
                      <a:r>
                        <a:rPr lang="zh-CN" altLang="en-US" sz="2800" dirty="0"/>
                        <a:t>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8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Y</a:t>
                      </a:r>
                      <a:r>
                        <a:rPr lang="zh-CN" altLang="en-US" sz="2800" dirty="0"/>
                        <a:t>级</a:t>
                      </a:r>
                      <a:r>
                        <a:rPr lang="zh-CN" altLang="en-US" sz="2800" dirty="0" smtClean="0"/>
                        <a:t>课程</a:t>
                      </a:r>
                      <a:r>
                        <a:rPr lang="en-US" altLang="zh-CN" sz="2800" dirty="0" smtClean="0"/>
                        <a:t>8</a:t>
                      </a:r>
                      <a:r>
                        <a:rPr lang="zh-CN" altLang="en-US" sz="2800" dirty="0" smtClean="0"/>
                        <a:t>学分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69832"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8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B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9832"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6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C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9832"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/>
                        <a:t>4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r>
                        <a:rPr lang="zh-CN" altLang="en-US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学分或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+C+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级课程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9833">
                <a:tc rowSpan="2"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C+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2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2800" dirty="0"/>
                        <a:t>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批判性思维与学术写作</a:t>
                      </a:r>
                      <a:r>
                        <a:rPr lang="en-US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”2</a:t>
                      </a:r>
                      <a:r>
                        <a:rPr lang="zh-CN" altLang="zh-CN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学分</a:t>
                      </a:r>
                      <a:endParaRPr lang="en-US" altLang="zh-CN" sz="2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09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/>
              <a:t>选课原则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按照</a:t>
            </a:r>
            <a:r>
              <a:rPr lang="en-US" altLang="zh-CN" sz="2800" dirty="0"/>
              <a:t>Y → A → B → C → C+</a:t>
            </a:r>
            <a:r>
              <a:rPr lang="zh-CN" altLang="en-US" sz="2800" dirty="0"/>
              <a:t>的顺序</a:t>
            </a:r>
            <a:endParaRPr lang="en-US" altLang="zh-CN" sz="2800" dirty="0"/>
          </a:p>
          <a:p>
            <a:r>
              <a:rPr lang="zh-CN" altLang="en-US" sz="2800" dirty="0"/>
              <a:t>编入</a:t>
            </a:r>
            <a:r>
              <a:rPr lang="en-US" altLang="zh-CN" sz="2800" dirty="0"/>
              <a:t>Y</a:t>
            </a:r>
            <a:r>
              <a:rPr lang="zh-CN" altLang="zh-CN" sz="2800" dirty="0"/>
              <a:t>级的学生</a:t>
            </a:r>
            <a:r>
              <a:rPr lang="zh-CN" altLang="en-US" sz="2800" dirty="0"/>
              <a:t>先</a:t>
            </a:r>
            <a:r>
              <a:rPr lang="zh-CN" altLang="zh-CN" sz="2800" dirty="0"/>
              <a:t>修</a:t>
            </a:r>
            <a:r>
              <a:rPr lang="en-US" altLang="zh-CN" sz="2800" dirty="0"/>
              <a:t>Y</a:t>
            </a:r>
            <a:r>
              <a:rPr lang="zh-CN" altLang="zh-CN" sz="2800" dirty="0"/>
              <a:t>级课程，</a:t>
            </a:r>
            <a:r>
              <a:rPr lang="zh-CN" altLang="en-US" sz="2800" dirty="0"/>
              <a:t>然后</a:t>
            </a:r>
            <a:r>
              <a:rPr lang="zh-CN" altLang="zh-CN" sz="2800" dirty="0"/>
              <a:t>修</a:t>
            </a:r>
            <a:r>
              <a:rPr lang="en-US" altLang="zh-CN" sz="2800" dirty="0"/>
              <a:t>A</a:t>
            </a:r>
            <a:r>
              <a:rPr lang="zh-CN" altLang="zh-CN" sz="2800" dirty="0"/>
              <a:t>级课程</a:t>
            </a:r>
            <a:r>
              <a:rPr lang="zh-CN" altLang="en-US" sz="2800" dirty="0"/>
              <a:t>；</a:t>
            </a:r>
            <a:r>
              <a:rPr lang="zh-CN" altLang="zh-CN" sz="2800" dirty="0"/>
              <a:t>修完</a:t>
            </a:r>
            <a:r>
              <a:rPr lang="en-US" altLang="zh-CN" sz="2800" dirty="0"/>
              <a:t>Y</a:t>
            </a:r>
            <a:r>
              <a:rPr lang="zh-CN" altLang="zh-CN" sz="2800" dirty="0"/>
              <a:t>级课程并成绩合格才能修</a:t>
            </a:r>
            <a:r>
              <a:rPr lang="en-US" altLang="zh-CN" sz="2800" dirty="0"/>
              <a:t>A</a:t>
            </a:r>
            <a:r>
              <a:rPr lang="zh-CN" altLang="zh-CN" sz="2800" dirty="0"/>
              <a:t>级课程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r>
              <a:rPr lang="zh-CN" altLang="en-US" sz="2800" dirty="0"/>
              <a:t>编入</a:t>
            </a:r>
            <a:r>
              <a:rPr lang="en-US" altLang="zh-CN" sz="2800" dirty="0"/>
              <a:t>A</a:t>
            </a:r>
            <a:r>
              <a:rPr lang="zh-CN" altLang="zh-CN" sz="2800" dirty="0"/>
              <a:t>级的学生</a:t>
            </a:r>
            <a:r>
              <a:rPr lang="zh-CN" altLang="en-US" sz="2800" dirty="0"/>
              <a:t>先</a:t>
            </a:r>
            <a:r>
              <a:rPr lang="zh-CN" altLang="zh-CN" sz="2800" dirty="0"/>
              <a:t>修</a:t>
            </a:r>
            <a:r>
              <a:rPr lang="en-US" altLang="zh-CN" sz="2800" dirty="0"/>
              <a:t>A</a:t>
            </a:r>
            <a:r>
              <a:rPr lang="zh-CN" altLang="zh-CN" sz="2800" dirty="0"/>
              <a:t>级课程，</a:t>
            </a:r>
            <a:r>
              <a:rPr lang="zh-CN" altLang="en-US" sz="2800" dirty="0"/>
              <a:t>然后</a:t>
            </a:r>
            <a:r>
              <a:rPr lang="zh-CN" altLang="zh-CN" sz="2800" dirty="0"/>
              <a:t>修</a:t>
            </a:r>
            <a:r>
              <a:rPr lang="en-US" altLang="zh-CN" sz="2800" dirty="0"/>
              <a:t>B</a:t>
            </a:r>
            <a:r>
              <a:rPr lang="zh-CN" altLang="zh-CN" sz="2800" dirty="0"/>
              <a:t>级课程</a:t>
            </a:r>
            <a:r>
              <a:rPr lang="zh-CN" altLang="en-US" sz="2800" dirty="0"/>
              <a:t>；</a:t>
            </a:r>
            <a:r>
              <a:rPr lang="zh-CN" altLang="zh-CN" sz="2800" dirty="0"/>
              <a:t>修完</a:t>
            </a:r>
            <a:r>
              <a:rPr lang="en-US" altLang="zh-CN" sz="2800" dirty="0"/>
              <a:t>A</a:t>
            </a:r>
            <a:r>
              <a:rPr lang="zh-CN" altLang="zh-CN" sz="2800" dirty="0"/>
              <a:t>级课程并成绩合格才能修</a:t>
            </a:r>
            <a:r>
              <a:rPr lang="en-US" altLang="zh-CN" sz="2800" dirty="0"/>
              <a:t>B</a:t>
            </a:r>
            <a:r>
              <a:rPr lang="zh-CN" altLang="zh-CN" sz="2800" dirty="0"/>
              <a:t>级课程。</a:t>
            </a:r>
          </a:p>
          <a:p>
            <a:r>
              <a:rPr lang="zh-CN" altLang="en-US" sz="2800" dirty="0"/>
              <a:t>编入</a:t>
            </a:r>
            <a:r>
              <a:rPr lang="en-US" altLang="zh-CN" sz="2800" dirty="0"/>
              <a:t>B</a:t>
            </a:r>
            <a:r>
              <a:rPr lang="zh-CN" altLang="zh-CN" sz="2800" dirty="0"/>
              <a:t>级的学生</a:t>
            </a:r>
            <a:r>
              <a:rPr lang="zh-CN" altLang="en-US" sz="2800" dirty="0"/>
              <a:t>先</a:t>
            </a:r>
            <a:r>
              <a:rPr lang="zh-CN" altLang="zh-CN" sz="2800" dirty="0"/>
              <a:t>修</a:t>
            </a:r>
            <a:r>
              <a:rPr lang="en-US" altLang="zh-CN" sz="2800" dirty="0"/>
              <a:t>B</a:t>
            </a:r>
            <a:r>
              <a:rPr lang="zh-CN" altLang="zh-CN" sz="2800" dirty="0"/>
              <a:t>级课程，</a:t>
            </a:r>
            <a:r>
              <a:rPr lang="zh-CN" altLang="en-US" sz="2800" dirty="0"/>
              <a:t>然后</a:t>
            </a:r>
            <a:r>
              <a:rPr lang="zh-CN" altLang="zh-CN" sz="2800" dirty="0"/>
              <a:t>修</a:t>
            </a:r>
            <a:r>
              <a:rPr lang="en-US" altLang="zh-CN" sz="2800" dirty="0"/>
              <a:t>C</a:t>
            </a:r>
            <a:r>
              <a:rPr lang="zh-CN" altLang="zh-CN" sz="2800" dirty="0"/>
              <a:t>级课程</a:t>
            </a:r>
            <a:r>
              <a:rPr lang="zh-CN" altLang="en-US" sz="2800" dirty="0"/>
              <a:t>；</a:t>
            </a:r>
            <a:r>
              <a:rPr lang="zh-CN" altLang="zh-CN" sz="2800" dirty="0"/>
              <a:t>修完</a:t>
            </a:r>
            <a:r>
              <a:rPr lang="en-US" altLang="zh-CN" sz="2800" dirty="0"/>
              <a:t>B</a:t>
            </a:r>
            <a:r>
              <a:rPr lang="zh-CN" altLang="zh-CN" sz="2800" dirty="0"/>
              <a:t>级课程并成绩合格才能修</a:t>
            </a:r>
            <a:r>
              <a:rPr lang="en-US" altLang="zh-CN" sz="2800" dirty="0"/>
              <a:t>C</a:t>
            </a:r>
            <a:r>
              <a:rPr lang="zh-CN" altLang="zh-CN" sz="2800" dirty="0"/>
              <a:t>级课程。</a:t>
            </a:r>
          </a:p>
          <a:p>
            <a:r>
              <a:rPr lang="zh-CN" altLang="en-US" sz="2800" dirty="0"/>
              <a:t>编入</a:t>
            </a:r>
            <a:r>
              <a:rPr lang="en-US" altLang="zh-CN" sz="2800" dirty="0"/>
              <a:t>C</a:t>
            </a:r>
            <a:r>
              <a:rPr lang="zh-CN" altLang="zh-CN" sz="2800" dirty="0"/>
              <a:t>级的学生只能修</a:t>
            </a:r>
            <a:r>
              <a:rPr lang="en-US" altLang="zh-CN" sz="2800" dirty="0"/>
              <a:t>C</a:t>
            </a:r>
            <a:r>
              <a:rPr lang="zh-CN" altLang="zh-CN" sz="2800" dirty="0"/>
              <a:t>级和</a:t>
            </a:r>
            <a:r>
              <a:rPr lang="en-US" altLang="zh-CN" sz="2800" dirty="0"/>
              <a:t>C+</a:t>
            </a:r>
            <a:r>
              <a:rPr lang="zh-CN" altLang="zh-CN" sz="2800" dirty="0"/>
              <a:t>级课程。</a:t>
            </a:r>
            <a:endParaRPr lang="en-US" altLang="zh-CN" sz="2800" dirty="0"/>
          </a:p>
          <a:p>
            <a:r>
              <a:rPr lang="zh-CN" altLang="en-US" sz="2800" dirty="0"/>
              <a:t>编入</a:t>
            </a:r>
            <a:r>
              <a:rPr lang="en-US" altLang="zh-CN" sz="2800" dirty="0"/>
              <a:t>C+</a:t>
            </a:r>
            <a:r>
              <a:rPr lang="zh-CN" altLang="zh-CN" sz="2800" dirty="0"/>
              <a:t>级的学生只能修</a:t>
            </a:r>
            <a:r>
              <a:rPr lang="en-US" altLang="zh-CN" sz="2800" dirty="0"/>
              <a:t>C+</a:t>
            </a:r>
            <a:r>
              <a:rPr lang="zh-CN" altLang="zh-CN" sz="2800" dirty="0"/>
              <a:t>级课程。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留学生修读英语的规定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光华管理学院、心理系</a:t>
            </a:r>
            <a:r>
              <a:rPr lang="zh-CN" altLang="en-US" dirty="0"/>
              <a:t>、</a:t>
            </a:r>
            <a:r>
              <a:rPr lang="zh-CN" altLang="zh-CN" dirty="0"/>
              <a:t>生科学院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经济</a:t>
            </a:r>
            <a:r>
              <a:rPr lang="zh-CN" altLang="zh-CN" dirty="0"/>
              <a:t>学院</a:t>
            </a:r>
            <a:r>
              <a:rPr lang="zh-CN" altLang="en-US" dirty="0"/>
              <a:t>、</a:t>
            </a:r>
            <a:r>
              <a:rPr lang="zh-CN" altLang="zh-CN" dirty="0"/>
              <a:t>法学院</a:t>
            </a:r>
            <a:r>
              <a:rPr lang="zh-CN" altLang="en-US" dirty="0"/>
              <a:t>、物理学院、信科学院、哲学系的留学生英语为必修课，必须参加分级考试，按级别上课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/>
              <a:t>其他规定</a:t>
            </a: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/>
              <a:t>学生须在入学三年内（含暑期学校）修完大学英语课程。</a:t>
            </a:r>
            <a:endParaRPr lang="zh-CN" altLang="zh-CN" sz="2800" dirty="0">
              <a:solidFill>
                <a:srgbClr val="FF0000"/>
              </a:solidFill>
            </a:endParaRPr>
          </a:p>
          <a:p>
            <a:r>
              <a:rPr lang="zh-CN" altLang="zh-CN" sz="2800" dirty="0"/>
              <a:t>每学期每个学生原则上修读一门大学英语课程。</a:t>
            </a:r>
            <a:endParaRPr lang="zh-CN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/>
              <a:t>大学英语教研室在暑期开设的课程可以记入大学英语必修课程学分。是否记为必修课程学分，以选课学生所在院系公布的教学计划为准。</a:t>
            </a:r>
            <a:endParaRPr lang="zh-CN" altLang="zh-CN" sz="2800" dirty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dirty="0"/>
              <a:t>考核与成绩评定</a:t>
            </a:r>
            <a:endParaRPr lang="zh-CN" altLang="en-US" sz="3200" b="1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500063" y="1628800"/>
            <a:ext cx="8229600" cy="46085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0" dirty="0"/>
              <a:t>1</a:t>
            </a:r>
            <a:r>
              <a:rPr lang="zh-CN" altLang="zh-CN" sz="2400" dirty="0"/>
              <a:t>．大学英语考试考核与成绩评定按照《北京大学</a:t>
            </a:r>
            <a:r>
              <a:rPr lang="zh-CN" altLang="en-US" dirty="0"/>
              <a:t>本科生</a:t>
            </a:r>
            <a:r>
              <a:rPr lang="zh-CN" altLang="zh-CN" sz="2400" dirty="0"/>
              <a:t>学籍管理细则》和《北京大学本科</a:t>
            </a:r>
            <a:r>
              <a:rPr lang="zh-CN" altLang="en-US" sz="2400" dirty="0"/>
              <a:t>生成绩评定和记载办法（试行）</a:t>
            </a:r>
            <a:r>
              <a:rPr lang="zh-CN" altLang="zh-CN" sz="2400" dirty="0"/>
              <a:t>》的有关规定执行。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/>
              <a:t>2</a:t>
            </a:r>
            <a:r>
              <a:rPr lang="zh-CN" altLang="zh-CN" sz="2400" dirty="0"/>
              <a:t>．大学英语课程成绩，根据平时作业、测验、出勤、期中考试及期末考试等成绩综合评定。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缓考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/>
              <a:t>1. </a:t>
            </a:r>
            <a:r>
              <a:rPr lang="zh-CN" altLang="zh-CN" dirty="0"/>
              <a:t>因病</a:t>
            </a:r>
            <a:r>
              <a:rPr lang="zh-CN" altLang="en-US" dirty="0"/>
              <a:t>或其他特殊</a:t>
            </a:r>
            <a:r>
              <a:rPr lang="zh-CN" altLang="zh-CN" dirty="0"/>
              <a:t>原因不能</a:t>
            </a:r>
            <a:r>
              <a:rPr lang="zh-CN" altLang="en-US" dirty="0"/>
              <a:t>参加英语考试时</a:t>
            </a:r>
            <a:r>
              <a:rPr lang="zh-CN" altLang="zh-CN" dirty="0"/>
              <a:t>，必须</a:t>
            </a:r>
            <a:r>
              <a:rPr lang="zh-CN" altLang="en-US" dirty="0"/>
              <a:t>在</a:t>
            </a:r>
            <a:r>
              <a:rPr lang="zh-CN" altLang="en-US" b="1" dirty="0">
                <a:solidFill>
                  <a:srgbClr val="FF0000"/>
                </a:solidFill>
              </a:rPr>
              <a:t>考试前</a:t>
            </a:r>
            <a:r>
              <a:rPr lang="zh-CN" altLang="en-US" dirty="0"/>
              <a:t>向</a:t>
            </a:r>
            <a:r>
              <a:rPr lang="zh-CN" altLang="en-US" b="1" dirty="0">
                <a:solidFill>
                  <a:srgbClr val="FF0000"/>
                </a:solidFill>
              </a:rPr>
              <a:t>所在院系教务办公室</a:t>
            </a:r>
            <a:r>
              <a:rPr lang="zh-CN" altLang="en-US" dirty="0"/>
              <a:t>提出</a:t>
            </a:r>
            <a:r>
              <a:rPr lang="zh-CN" altLang="en-US" b="1" dirty="0">
                <a:solidFill>
                  <a:srgbClr val="FF0000"/>
                </a:solidFill>
              </a:rPr>
              <a:t>书面缓考申请</a:t>
            </a:r>
            <a:r>
              <a:rPr lang="zh-CN" altLang="en-US" dirty="0"/>
              <a:t>，经院系</a:t>
            </a:r>
            <a:r>
              <a:rPr lang="zh-CN" altLang="en-US" b="1" dirty="0">
                <a:solidFill>
                  <a:srgbClr val="FF0000"/>
                </a:solidFill>
              </a:rPr>
              <a:t>批准后递交大学英语教研室</a:t>
            </a:r>
            <a:r>
              <a:rPr lang="zh-CN" altLang="zh-CN" dirty="0"/>
              <a:t>。</a:t>
            </a:r>
            <a:r>
              <a:rPr lang="zh-CN" altLang="en-US" dirty="0"/>
              <a:t>因病请假者，须同时提交校医院诊断证明。课程开考后提交的病假证明和申请无效。</a:t>
            </a:r>
            <a:endParaRPr lang="zh-CN" altLang="zh-CN" dirty="0"/>
          </a:p>
          <a:p>
            <a:pPr>
              <a:buFont typeface="Wingdings" pitchFamily="2" charset="2"/>
              <a:buNone/>
            </a:pPr>
            <a:r>
              <a:rPr lang="en-US" altLang="zh-CN" dirty="0"/>
              <a:t>2. </a:t>
            </a:r>
            <a:r>
              <a:rPr lang="zh-CN" altLang="en-US" dirty="0"/>
              <a:t>教务部下载</a:t>
            </a:r>
            <a:r>
              <a:rPr lang="zh-CN" altLang="en-US"/>
              <a:t>专栏网址</a:t>
            </a:r>
            <a:r>
              <a:rPr lang="en-US" altLang="zh-CN">
                <a:solidFill>
                  <a:srgbClr val="FF0000"/>
                </a:solidFill>
              </a:rPr>
              <a:t>http</a:t>
            </a:r>
            <a:r>
              <a:rPr lang="en-US" altLang="zh-CN" dirty="0">
                <a:solidFill>
                  <a:srgbClr val="FF0000"/>
                </a:solidFill>
              </a:rPr>
              <a:t>://www.dean.pku.edu.cn/web/student_info.php?type=3&amp;id=20</a:t>
            </a:r>
            <a:r>
              <a:rPr lang="zh-CN" altLang="en-US" b="1" dirty="0">
                <a:solidFill>
                  <a:srgbClr val="FF0000"/>
                </a:solidFill>
              </a:rPr>
              <a:t>“北京大学本科学生申请缓考审批单”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/>
              <a:t>3. </a:t>
            </a:r>
            <a:r>
              <a:rPr lang="zh-CN" altLang="en-US" dirty="0"/>
              <a:t>缓考课程的成绩记录为“缓考”（</a:t>
            </a:r>
            <a:r>
              <a:rPr lang="en-US" altLang="zh-CN" dirty="0"/>
              <a:t>I</a:t>
            </a:r>
            <a:r>
              <a:rPr lang="zh-CN" altLang="en-US" dirty="0"/>
              <a:t>，</a:t>
            </a:r>
            <a:r>
              <a:rPr lang="en-US" altLang="zh-CN" dirty="0"/>
              <a:t>Incomplete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/>
              <a:t>Y</a:t>
            </a:r>
            <a:r>
              <a:rPr lang="zh-CN" altLang="en-US" sz="2800" b="1" dirty="0"/>
              <a:t>级课程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门课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个</a:t>
            </a:r>
            <a:r>
              <a:rPr lang="zh-CN" altLang="zh-CN" sz="2800" b="1" dirty="0"/>
              <a:t>班</a:t>
            </a:r>
            <a:r>
              <a:rPr lang="zh-CN" altLang="en-US" sz="2800" b="1" dirty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基础英语阅读（一）（</a:t>
            </a:r>
            <a:r>
              <a:rPr lang="en-US" altLang="zh-CN" dirty="0"/>
              <a:t>1</a:t>
            </a:r>
            <a:r>
              <a:rPr lang="zh-CN" altLang="en-US" dirty="0"/>
              <a:t>个班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初级英语听力（一）（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个班）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45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1467</TotalTime>
  <Words>1170</Words>
  <Application>Microsoft Office PowerPoint</Application>
  <PresentationFormat>全屏显示(4:3)</PresentationFormat>
  <Paragraphs>132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Unicode MS</vt:lpstr>
      <vt:lpstr>黑体</vt:lpstr>
      <vt:lpstr>华文楷体</vt:lpstr>
      <vt:lpstr>宋体</vt:lpstr>
      <vt:lpstr>Century Schoolbook</vt:lpstr>
      <vt:lpstr>Comic Sans MS</vt:lpstr>
      <vt:lpstr>Wingdings</vt:lpstr>
      <vt:lpstr>Wingdings 2</vt:lpstr>
      <vt:lpstr>凸显</vt:lpstr>
      <vt:lpstr>北京大学 大学英语课程介绍</vt:lpstr>
      <vt:lpstr>课程设置</vt:lpstr>
      <vt:lpstr>各级别应修学分和应修课程示意图</vt:lpstr>
      <vt:lpstr>选课原则</vt:lpstr>
      <vt:lpstr>留学生修读英语的规定</vt:lpstr>
      <vt:lpstr>其他规定</vt:lpstr>
      <vt:lpstr>考核与成绩评定</vt:lpstr>
      <vt:lpstr>缓考</vt:lpstr>
      <vt:lpstr>Y级课程（2门课2个班）</vt:lpstr>
      <vt:lpstr>A级课程（3门课18个班）</vt:lpstr>
      <vt:lpstr>B级课程（15门课62个班）</vt:lpstr>
      <vt:lpstr>C级课程（17门课81个班）</vt:lpstr>
      <vt:lpstr>C+级课程（1门课8个班）</vt:lpstr>
      <vt:lpstr>选课流程</vt:lpstr>
      <vt:lpstr>哪些同学可以手动选课？</vt:lpstr>
      <vt:lpstr>手动选课失败原因</vt:lpstr>
      <vt:lpstr>中期退课</vt:lpstr>
      <vt:lpstr>全国大学英语四六级考试</vt:lpstr>
      <vt:lpstr>学分转换</vt:lpstr>
      <vt:lpstr>大学英语课程导学微视频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北京大学 大学英语课程介绍</dc:title>
  <dc:creator>Administrator</dc:creator>
  <cp:lastModifiedBy>China</cp:lastModifiedBy>
  <cp:revision>151</cp:revision>
  <dcterms:created xsi:type="dcterms:W3CDTF">2017-08-28T01:44:09Z</dcterms:created>
  <dcterms:modified xsi:type="dcterms:W3CDTF">2026-09-03T06:46:50Z</dcterms:modified>
</cp:coreProperties>
</file>